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87" r:id="rId3"/>
    <p:sldId id="288" r:id="rId4"/>
    <p:sldId id="257" r:id="rId5"/>
    <p:sldId id="258" r:id="rId6"/>
    <p:sldId id="259" r:id="rId7"/>
    <p:sldId id="260" r:id="rId8"/>
    <p:sldId id="262" r:id="rId9"/>
    <p:sldId id="261" r:id="rId10"/>
    <p:sldId id="263" r:id="rId11"/>
    <p:sldId id="272" r:id="rId12"/>
    <p:sldId id="264" r:id="rId13"/>
    <p:sldId id="269" r:id="rId14"/>
    <p:sldId id="270" r:id="rId15"/>
    <p:sldId id="271" r:id="rId16"/>
    <p:sldId id="275" r:id="rId17"/>
    <p:sldId id="274" r:id="rId18"/>
    <p:sldId id="268" r:id="rId19"/>
    <p:sldId id="276" r:id="rId20"/>
    <p:sldId id="277" r:id="rId21"/>
    <p:sldId id="281" r:id="rId22"/>
    <p:sldId id="265" r:id="rId23"/>
    <p:sldId id="282" r:id="rId24"/>
    <p:sldId id="266" r:id="rId25"/>
    <p:sldId id="267" r:id="rId26"/>
    <p:sldId id="273" r:id="rId27"/>
    <p:sldId id="278" r:id="rId28"/>
    <p:sldId id="279" r:id="rId29"/>
    <p:sldId id="280" r:id="rId30"/>
    <p:sldId id="283" r:id="rId31"/>
    <p:sldId id="285" r:id="rId32"/>
    <p:sldId id="286" r:id="rId33"/>
    <p:sldId id="28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3762"/>
  </p:normalViewPr>
  <p:slideViewPr>
    <p:cSldViewPr snapToGrid="0" snapToObjects="1">
      <p:cViewPr>
        <p:scale>
          <a:sx n="90" d="100"/>
          <a:sy n="90" d="100"/>
        </p:scale>
        <p:origin x="520" y="-7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0" d="100"/>
          <a:sy n="80" d="100"/>
        </p:scale>
        <p:origin x="2344" y="17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8034F-0131-AE40-BFDF-E30A6DAA74A0}" type="doc">
      <dgm:prSet loTypeId="urn:microsoft.com/office/officeart/2005/8/layout/pyramid1" loCatId="" qsTypeId="urn:microsoft.com/office/officeart/2005/8/quickstyle/simple4" qsCatId="simple" csTypeId="urn:microsoft.com/office/officeart/2005/8/colors/accent1_2" csCatId="accent1" phldr="1"/>
      <dgm:spPr/>
    </dgm:pt>
    <dgm:pt modelId="{3B2B5912-AB1E-B040-973A-1513F1A31DF2}">
      <dgm:prSet phldrT="[Text]" custT="1"/>
      <dgm:spPr/>
      <dgm:t>
        <a:bodyPr/>
        <a:lstStyle/>
        <a:p>
          <a:endParaRPr lang="en-US" sz="1600" cap="small" baseline="0" dirty="0" smtClean="0"/>
        </a:p>
        <a:p>
          <a:endParaRPr lang="en-US" sz="1600" cap="small" baseline="0" dirty="0" smtClean="0"/>
        </a:p>
        <a:p>
          <a:endParaRPr lang="en-US" sz="1600" cap="small" baseline="0" dirty="0" smtClean="0"/>
        </a:p>
        <a:p>
          <a:r>
            <a:rPr lang="en-US" sz="2400" cap="small" baseline="0" dirty="0" smtClean="0"/>
            <a:t>LITERACY</a:t>
          </a:r>
        </a:p>
      </dgm:t>
    </dgm:pt>
    <dgm:pt modelId="{9B511A6B-1A29-9142-9A40-7FF58B4F88F2}" type="parTrans" cxnId="{7194D8B4-C8E6-1E42-8996-34251606CCF5}">
      <dgm:prSet/>
      <dgm:spPr/>
      <dgm:t>
        <a:bodyPr/>
        <a:lstStyle/>
        <a:p>
          <a:endParaRPr lang="en-US"/>
        </a:p>
      </dgm:t>
    </dgm:pt>
    <dgm:pt modelId="{8890E382-FB57-4549-A971-EFDB1CCE981A}" type="sibTrans" cxnId="{7194D8B4-C8E6-1E42-8996-34251606CCF5}">
      <dgm:prSet/>
      <dgm:spPr/>
      <dgm:t>
        <a:bodyPr/>
        <a:lstStyle/>
        <a:p>
          <a:endParaRPr lang="en-US"/>
        </a:p>
      </dgm:t>
    </dgm:pt>
    <dgm:pt modelId="{127D4C99-462F-D64F-A667-30453CC3AF7D}">
      <dgm:prSet phldrT="[Text]"/>
      <dgm:spPr/>
      <dgm:t>
        <a:bodyPr/>
        <a:lstStyle/>
        <a:p>
          <a:r>
            <a:rPr lang="en-US" dirty="0" smtClean="0"/>
            <a:t>READING COMPRHENSION</a:t>
          </a:r>
          <a:endParaRPr lang="en-US" dirty="0"/>
        </a:p>
      </dgm:t>
    </dgm:pt>
    <dgm:pt modelId="{02710664-2363-D646-B684-74C3C0E2BAF2}" type="parTrans" cxnId="{A896CE31-45CA-4746-AAD9-07CFD285A2D4}">
      <dgm:prSet/>
      <dgm:spPr/>
      <dgm:t>
        <a:bodyPr/>
        <a:lstStyle/>
        <a:p>
          <a:endParaRPr lang="en-US"/>
        </a:p>
      </dgm:t>
    </dgm:pt>
    <dgm:pt modelId="{99414031-92E7-1844-A445-D0824E8A5526}" type="sibTrans" cxnId="{A896CE31-45CA-4746-AAD9-07CFD285A2D4}">
      <dgm:prSet/>
      <dgm:spPr/>
      <dgm:t>
        <a:bodyPr/>
        <a:lstStyle/>
        <a:p>
          <a:endParaRPr lang="en-US"/>
        </a:p>
      </dgm:t>
    </dgm:pt>
    <dgm:pt modelId="{352ED691-F10F-8344-BBA9-E7AA68E961F5}">
      <dgm:prSet phldrT="[Text]"/>
      <dgm:spPr/>
      <dgm:t>
        <a:bodyPr/>
        <a:lstStyle/>
        <a:p>
          <a:r>
            <a:rPr lang="en-US" dirty="0" smtClean="0"/>
            <a:t>PRE-READING COMPREHENSION STRATEGIES</a:t>
          </a:r>
          <a:endParaRPr lang="en-US" dirty="0"/>
        </a:p>
      </dgm:t>
    </dgm:pt>
    <dgm:pt modelId="{0E1B8A14-24A4-A140-97B8-10E90D159571}" type="parTrans" cxnId="{313FFB3C-3165-6049-8C80-72062838B309}">
      <dgm:prSet/>
      <dgm:spPr/>
      <dgm:t>
        <a:bodyPr/>
        <a:lstStyle/>
        <a:p>
          <a:endParaRPr lang="en-US"/>
        </a:p>
      </dgm:t>
    </dgm:pt>
    <dgm:pt modelId="{76E83E28-B03C-A24F-88DF-7939F3074891}" type="sibTrans" cxnId="{313FFB3C-3165-6049-8C80-72062838B309}">
      <dgm:prSet/>
      <dgm:spPr/>
      <dgm:t>
        <a:bodyPr/>
        <a:lstStyle/>
        <a:p>
          <a:endParaRPr lang="en-US"/>
        </a:p>
      </dgm:t>
    </dgm:pt>
    <dgm:pt modelId="{F9AF58AA-08B2-D04B-8FAD-E4533D5AAE98}">
      <dgm:prSet/>
      <dgm:spPr/>
      <dgm:t>
        <a:bodyPr/>
        <a:lstStyle/>
        <a:p>
          <a:r>
            <a:rPr lang="en-US" dirty="0" smtClean="0"/>
            <a:t>USE OF BACKGROUND KNOWLEDGE</a:t>
          </a:r>
          <a:endParaRPr lang="en-US" dirty="0"/>
        </a:p>
      </dgm:t>
    </dgm:pt>
    <dgm:pt modelId="{3FFCAA05-4B01-5B4A-A041-FD25B84BD8B3}" type="parTrans" cxnId="{3D6A4DBA-B9CE-1543-9E7F-140BFA3B5E86}">
      <dgm:prSet/>
      <dgm:spPr/>
      <dgm:t>
        <a:bodyPr/>
        <a:lstStyle/>
        <a:p>
          <a:endParaRPr lang="en-US"/>
        </a:p>
      </dgm:t>
    </dgm:pt>
    <dgm:pt modelId="{CFA34E89-B4BE-0E41-AF42-AE843685E0D8}" type="sibTrans" cxnId="{3D6A4DBA-B9CE-1543-9E7F-140BFA3B5E86}">
      <dgm:prSet/>
      <dgm:spPr/>
      <dgm:t>
        <a:bodyPr/>
        <a:lstStyle/>
        <a:p>
          <a:endParaRPr lang="en-US"/>
        </a:p>
      </dgm:t>
    </dgm:pt>
    <dgm:pt modelId="{52179C77-31C5-5B4B-9DB9-763795D2EF05}">
      <dgm:prSet/>
      <dgm:spPr/>
      <dgm:t>
        <a:bodyPr/>
        <a:lstStyle/>
        <a:p>
          <a:r>
            <a:rPr lang="en-US" dirty="0" smtClean="0"/>
            <a:t>FUN SIMULATIONS</a:t>
          </a:r>
          <a:endParaRPr lang="en-US" dirty="0"/>
        </a:p>
      </dgm:t>
    </dgm:pt>
    <dgm:pt modelId="{62DC0C06-DBA5-5942-92C1-B4C1A364501D}" type="parTrans" cxnId="{6C6EE917-D50E-F140-9E37-8315F54E00F4}">
      <dgm:prSet/>
      <dgm:spPr/>
      <dgm:t>
        <a:bodyPr/>
        <a:lstStyle/>
        <a:p>
          <a:endParaRPr lang="en-US"/>
        </a:p>
      </dgm:t>
    </dgm:pt>
    <dgm:pt modelId="{7AF216E6-6067-3442-BA78-A5947A3A65A1}" type="sibTrans" cxnId="{6C6EE917-D50E-F140-9E37-8315F54E00F4}">
      <dgm:prSet/>
      <dgm:spPr/>
      <dgm:t>
        <a:bodyPr/>
        <a:lstStyle/>
        <a:p>
          <a:endParaRPr lang="en-US"/>
        </a:p>
      </dgm:t>
    </dgm:pt>
    <dgm:pt modelId="{16B891CB-1D9E-DB49-8A9F-E7C8D351D986}" type="pres">
      <dgm:prSet presAssocID="{52D8034F-0131-AE40-BFDF-E30A6DAA74A0}" presName="Name0" presStyleCnt="0">
        <dgm:presLayoutVars>
          <dgm:dir/>
          <dgm:animLvl val="lvl"/>
          <dgm:resizeHandles val="exact"/>
        </dgm:presLayoutVars>
      </dgm:prSet>
      <dgm:spPr/>
    </dgm:pt>
    <dgm:pt modelId="{57E310B2-637F-6149-8424-15D79B1DA94E}" type="pres">
      <dgm:prSet presAssocID="{3B2B5912-AB1E-B040-973A-1513F1A31DF2}" presName="Name8" presStyleCnt="0"/>
      <dgm:spPr/>
    </dgm:pt>
    <dgm:pt modelId="{A4951F1D-879F-4843-8E80-5939E4EF306D}" type="pres">
      <dgm:prSet presAssocID="{3B2B5912-AB1E-B040-973A-1513F1A31DF2}" presName="level" presStyleLbl="node1" presStyleIdx="0" presStyleCnt="5">
        <dgm:presLayoutVars>
          <dgm:chMax val="1"/>
          <dgm:bulletEnabled val="1"/>
        </dgm:presLayoutVars>
      </dgm:prSet>
      <dgm:spPr/>
      <dgm:t>
        <a:bodyPr/>
        <a:lstStyle/>
        <a:p>
          <a:endParaRPr lang="en-US"/>
        </a:p>
      </dgm:t>
    </dgm:pt>
    <dgm:pt modelId="{F8513130-D9BE-504C-B338-78D922FBCBCF}" type="pres">
      <dgm:prSet presAssocID="{3B2B5912-AB1E-B040-973A-1513F1A31DF2}" presName="levelTx" presStyleLbl="revTx" presStyleIdx="0" presStyleCnt="0">
        <dgm:presLayoutVars>
          <dgm:chMax val="1"/>
          <dgm:bulletEnabled val="1"/>
        </dgm:presLayoutVars>
      </dgm:prSet>
      <dgm:spPr/>
      <dgm:t>
        <a:bodyPr/>
        <a:lstStyle/>
        <a:p>
          <a:endParaRPr lang="en-US"/>
        </a:p>
      </dgm:t>
    </dgm:pt>
    <dgm:pt modelId="{2E6FB9F4-3154-AA4F-A43F-3CACD8422A90}" type="pres">
      <dgm:prSet presAssocID="{127D4C99-462F-D64F-A667-30453CC3AF7D}" presName="Name8" presStyleCnt="0"/>
      <dgm:spPr/>
    </dgm:pt>
    <dgm:pt modelId="{2B7C113F-3684-9C40-92B2-31D350C8DDF3}" type="pres">
      <dgm:prSet presAssocID="{127D4C99-462F-D64F-A667-30453CC3AF7D}" presName="level" presStyleLbl="node1" presStyleIdx="1" presStyleCnt="5">
        <dgm:presLayoutVars>
          <dgm:chMax val="1"/>
          <dgm:bulletEnabled val="1"/>
        </dgm:presLayoutVars>
      </dgm:prSet>
      <dgm:spPr/>
      <dgm:t>
        <a:bodyPr/>
        <a:lstStyle/>
        <a:p>
          <a:endParaRPr lang="en-US"/>
        </a:p>
      </dgm:t>
    </dgm:pt>
    <dgm:pt modelId="{CD633677-60F7-A340-A8EA-7DD1374F6A40}" type="pres">
      <dgm:prSet presAssocID="{127D4C99-462F-D64F-A667-30453CC3AF7D}" presName="levelTx" presStyleLbl="revTx" presStyleIdx="0" presStyleCnt="0">
        <dgm:presLayoutVars>
          <dgm:chMax val="1"/>
          <dgm:bulletEnabled val="1"/>
        </dgm:presLayoutVars>
      </dgm:prSet>
      <dgm:spPr/>
      <dgm:t>
        <a:bodyPr/>
        <a:lstStyle/>
        <a:p>
          <a:endParaRPr lang="en-US"/>
        </a:p>
      </dgm:t>
    </dgm:pt>
    <dgm:pt modelId="{B0A680FA-E362-224A-A1DA-4AC6D476401E}" type="pres">
      <dgm:prSet presAssocID="{352ED691-F10F-8344-BBA9-E7AA68E961F5}" presName="Name8" presStyleCnt="0"/>
      <dgm:spPr/>
    </dgm:pt>
    <dgm:pt modelId="{84F1B828-5A5D-3444-BD32-31570D5CFBA8}" type="pres">
      <dgm:prSet presAssocID="{352ED691-F10F-8344-BBA9-E7AA68E961F5}" presName="level" presStyleLbl="node1" presStyleIdx="2" presStyleCnt="5">
        <dgm:presLayoutVars>
          <dgm:chMax val="1"/>
          <dgm:bulletEnabled val="1"/>
        </dgm:presLayoutVars>
      </dgm:prSet>
      <dgm:spPr/>
      <dgm:t>
        <a:bodyPr/>
        <a:lstStyle/>
        <a:p>
          <a:endParaRPr lang="en-US"/>
        </a:p>
      </dgm:t>
    </dgm:pt>
    <dgm:pt modelId="{2C19F0CF-6132-0B41-8BAC-3FE05A8A2549}" type="pres">
      <dgm:prSet presAssocID="{352ED691-F10F-8344-BBA9-E7AA68E961F5}" presName="levelTx" presStyleLbl="revTx" presStyleIdx="0" presStyleCnt="0">
        <dgm:presLayoutVars>
          <dgm:chMax val="1"/>
          <dgm:bulletEnabled val="1"/>
        </dgm:presLayoutVars>
      </dgm:prSet>
      <dgm:spPr/>
      <dgm:t>
        <a:bodyPr/>
        <a:lstStyle/>
        <a:p>
          <a:endParaRPr lang="en-US"/>
        </a:p>
      </dgm:t>
    </dgm:pt>
    <dgm:pt modelId="{5DEE6158-4B56-1742-AE28-EDE4A278A511}" type="pres">
      <dgm:prSet presAssocID="{F9AF58AA-08B2-D04B-8FAD-E4533D5AAE98}" presName="Name8" presStyleCnt="0"/>
      <dgm:spPr/>
    </dgm:pt>
    <dgm:pt modelId="{5295B703-DB6A-8344-BCDD-48CB2E4337EC}" type="pres">
      <dgm:prSet presAssocID="{F9AF58AA-08B2-D04B-8FAD-E4533D5AAE98}" presName="level" presStyleLbl="node1" presStyleIdx="3" presStyleCnt="5">
        <dgm:presLayoutVars>
          <dgm:chMax val="1"/>
          <dgm:bulletEnabled val="1"/>
        </dgm:presLayoutVars>
      </dgm:prSet>
      <dgm:spPr/>
      <dgm:t>
        <a:bodyPr/>
        <a:lstStyle/>
        <a:p>
          <a:endParaRPr lang="en-US"/>
        </a:p>
      </dgm:t>
    </dgm:pt>
    <dgm:pt modelId="{DBD402F8-EA04-E94E-A5E8-1A0EED809B49}" type="pres">
      <dgm:prSet presAssocID="{F9AF58AA-08B2-D04B-8FAD-E4533D5AAE98}" presName="levelTx" presStyleLbl="revTx" presStyleIdx="0" presStyleCnt="0">
        <dgm:presLayoutVars>
          <dgm:chMax val="1"/>
          <dgm:bulletEnabled val="1"/>
        </dgm:presLayoutVars>
      </dgm:prSet>
      <dgm:spPr/>
      <dgm:t>
        <a:bodyPr/>
        <a:lstStyle/>
        <a:p>
          <a:endParaRPr lang="en-US"/>
        </a:p>
      </dgm:t>
    </dgm:pt>
    <dgm:pt modelId="{7F47F6FB-4482-9940-ABAE-549A026B00A5}" type="pres">
      <dgm:prSet presAssocID="{52179C77-31C5-5B4B-9DB9-763795D2EF05}" presName="Name8" presStyleCnt="0"/>
      <dgm:spPr/>
    </dgm:pt>
    <dgm:pt modelId="{B35D7A25-09E1-8A4C-9FAE-DB9B74859777}" type="pres">
      <dgm:prSet presAssocID="{52179C77-31C5-5B4B-9DB9-763795D2EF05}" presName="level" presStyleLbl="node1" presStyleIdx="4" presStyleCnt="5">
        <dgm:presLayoutVars>
          <dgm:chMax val="1"/>
          <dgm:bulletEnabled val="1"/>
        </dgm:presLayoutVars>
      </dgm:prSet>
      <dgm:spPr/>
      <dgm:t>
        <a:bodyPr/>
        <a:lstStyle/>
        <a:p>
          <a:endParaRPr lang="en-US"/>
        </a:p>
      </dgm:t>
    </dgm:pt>
    <dgm:pt modelId="{FE53A3AC-B53F-5545-B2D5-9EC14220A291}" type="pres">
      <dgm:prSet presAssocID="{52179C77-31C5-5B4B-9DB9-763795D2EF05}" presName="levelTx" presStyleLbl="revTx" presStyleIdx="0" presStyleCnt="0">
        <dgm:presLayoutVars>
          <dgm:chMax val="1"/>
          <dgm:bulletEnabled val="1"/>
        </dgm:presLayoutVars>
      </dgm:prSet>
      <dgm:spPr/>
      <dgm:t>
        <a:bodyPr/>
        <a:lstStyle/>
        <a:p>
          <a:endParaRPr lang="en-US"/>
        </a:p>
      </dgm:t>
    </dgm:pt>
  </dgm:ptLst>
  <dgm:cxnLst>
    <dgm:cxn modelId="{D87A3FA9-084F-544B-9DE6-85F2DB972383}" type="presOf" srcId="{3B2B5912-AB1E-B040-973A-1513F1A31DF2}" destId="{F8513130-D9BE-504C-B338-78D922FBCBCF}" srcOrd="1" destOrd="0" presId="urn:microsoft.com/office/officeart/2005/8/layout/pyramid1"/>
    <dgm:cxn modelId="{7CB54418-4DDF-9344-8D63-1C67F3E7A9AA}" type="presOf" srcId="{3B2B5912-AB1E-B040-973A-1513F1A31DF2}" destId="{A4951F1D-879F-4843-8E80-5939E4EF306D}" srcOrd="0" destOrd="0" presId="urn:microsoft.com/office/officeart/2005/8/layout/pyramid1"/>
    <dgm:cxn modelId="{4642B7F0-D622-534B-8923-1BE02C00637B}" type="presOf" srcId="{F9AF58AA-08B2-D04B-8FAD-E4533D5AAE98}" destId="{5295B703-DB6A-8344-BCDD-48CB2E4337EC}" srcOrd="0" destOrd="0" presId="urn:microsoft.com/office/officeart/2005/8/layout/pyramid1"/>
    <dgm:cxn modelId="{98CF56B7-DE5A-9F4F-BA87-AE49C4993475}" type="presOf" srcId="{52179C77-31C5-5B4B-9DB9-763795D2EF05}" destId="{B35D7A25-09E1-8A4C-9FAE-DB9B74859777}" srcOrd="0" destOrd="0" presId="urn:microsoft.com/office/officeart/2005/8/layout/pyramid1"/>
    <dgm:cxn modelId="{A896CE31-45CA-4746-AAD9-07CFD285A2D4}" srcId="{52D8034F-0131-AE40-BFDF-E30A6DAA74A0}" destId="{127D4C99-462F-D64F-A667-30453CC3AF7D}" srcOrd="1" destOrd="0" parTransId="{02710664-2363-D646-B684-74C3C0E2BAF2}" sibTransId="{99414031-92E7-1844-A445-D0824E8A5526}"/>
    <dgm:cxn modelId="{3D6A4DBA-B9CE-1543-9E7F-140BFA3B5E86}" srcId="{52D8034F-0131-AE40-BFDF-E30A6DAA74A0}" destId="{F9AF58AA-08B2-D04B-8FAD-E4533D5AAE98}" srcOrd="3" destOrd="0" parTransId="{3FFCAA05-4B01-5B4A-A041-FD25B84BD8B3}" sibTransId="{CFA34E89-B4BE-0E41-AF42-AE843685E0D8}"/>
    <dgm:cxn modelId="{E8866016-BF61-5C40-827B-BCA9CC9C6D08}" type="presOf" srcId="{127D4C99-462F-D64F-A667-30453CC3AF7D}" destId="{CD633677-60F7-A340-A8EA-7DD1374F6A40}" srcOrd="1" destOrd="0" presId="urn:microsoft.com/office/officeart/2005/8/layout/pyramid1"/>
    <dgm:cxn modelId="{D7DD71B2-33E5-5E4E-AE6D-931FEE048F3A}" type="presOf" srcId="{52D8034F-0131-AE40-BFDF-E30A6DAA74A0}" destId="{16B891CB-1D9E-DB49-8A9F-E7C8D351D986}" srcOrd="0" destOrd="0" presId="urn:microsoft.com/office/officeart/2005/8/layout/pyramid1"/>
    <dgm:cxn modelId="{313FFB3C-3165-6049-8C80-72062838B309}" srcId="{52D8034F-0131-AE40-BFDF-E30A6DAA74A0}" destId="{352ED691-F10F-8344-BBA9-E7AA68E961F5}" srcOrd="2" destOrd="0" parTransId="{0E1B8A14-24A4-A140-97B8-10E90D159571}" sibTransId="{76E83E28-B03C-A24F-88DF-7939F3074891}"/>
    <dgm:cxn modelId="{0A26E1E3-23FD-2243-A22B-79437E042C11}" type="presOf" srcId="{352ED691-F10F-8344-BBA9-E7AA68E961F5}" destId="{2C19F0CF-6132-0B41-8BAC-3FE05A8A2549}" srcOrd="1" destOrd="0" presId="urn:microsoft.com/office/officeart/2005/8/layout/pyramid1"/>
    <dgm:cxn modelId="{E226BA54-DDF0-3F41-B25A-A29688C9C26D}" type="presOf" srcId="{127D4C99-462F-D64F-A667-30453CC3AF7D}" destId="{2B7C113F-3684-9C40-92B2-31D350C8DDF3}" srcOrd="0" destOrd="0" presId="urn:microsoft.com/office/officeart/2005/8/layout/pyramid1"/>
    <dgm:cxn modelId="{6C6EE917-D50E-F140-9E37-8315F54E00F4}" srcId="{52D8034F-0131-AE40-BFDF-E30A6DAA74A0}" destId="{52179C77-31C5-5B4B-9DB9-763795D2EF05}" srcOrd="4" destOrd="0" parTransId="{62DC0C06-DBA5-5942-92C1-B4C1A364501D}" sibTransId="{7AF216E6-6067-3442-BA78-A5947A3A65A1}"/>
    <dgm:cxn modelId="{7194D8B4-C8E6-1E42-8996-34251606CCF5}" srcId="{52D8034F-0131-AE40-BFDF-E30A6DAA74A0}" destId="{3B2B5912-AB1E-B040-973A-1513F1A31DF2}" srcOrd="0" destOrd="0" parTransId="{9B511A6B-1A29-9142-9A40-7FF58B4F88F2}" sibTransId="{8890E382-FB57-4549-A971-EFDB1CCE981A}"/>
    <dgm:cxn modelId="{28C8AFFE-D7A1-AE46-81EF-CC3BF1C25C7F}" type="presOf" srcId="{52179C77-31C5-5B4B-9DB9-763795D2EF05}" destId="{FE53A3AC-B53F-5545-B2D5-9EC14220A291}" srcOrd="1" destOrd="0" presId="urn:microsoft.com/office/officeart/2005/8/layout/pyramid1"/>
    <dgm:cxn modelId="{5287A564-1946-AB42-B870-8D96A96A55BD}" type="presOf" srcId="{352ED691-F10F-8344-BBA9-E7AA68E961F5}" destId="{84F1B828-5A5D-3444-BD32-31570D5CFBA8}" srcOrd="0" destOrd="0" presId="urn:microsoft.com/office/officeart/2005/8/layout/pyramid1"/>
    <dgm:cxn modelId="{4D2E3E27-7B07-CD48-B0F2-4CFE9D1FD056}" type="presOf" srcId="{F9AF58AA-08B2-D04B-8FAD-E4533D5AAE98}" destId="{DBD402F8-EA04-E94E-A5E8-1A0EED809B49}" srcOrd="1" destOrd="0" presId="urn:microsoft.com/office/officeart/2005/8/layout/pyramid1"/>
    <dgm:cxn modelId="{9CE61E6A-13A3-9F4E-92FB-99468E78C411}" type="presParOf" srcId="{16B891CB-1D9E-DB49-8A9F-E7C8D351D986}" destId="{57E310B2-637F-6149-8424-15D79B1DA94E}" srcOrd="0" destOrd="0" presId="urn:microsoft.com/office/officeart/2005/8/layout/pyramid1"/>
    <dgm:cxn modelId="{A84783FE-9E4F-3141-850C-B1265B2DA01F}" type="presParOf" srcId="{57E310B2-637F-6149-8424-15D79B1DA94E}" destId="{A4951F1D-879F-4843-8E80-5939E4EF306D}" srcOrd="0" destOrd="0" presId="urn:microsoft.com/office/officeart/2005/8/layout/pyramid1"/>
    <dgm:cxn modelId="{05AF7902-0F18-3542-913F-299D529A86D1}" type="presParOf" srcId="{57E310B2-637F-6149-8424-15D79B1DA94E}" destId="{F8513130-D9BE-504C-B338-78D922FBCBCF}" srcOrd="1" destOrd="0" presId="urn:microsoft.com/office/officeart/2005/8/layout/pyramid1"/>
    <dgm:cxn modelId="{D941251C-9EB4-8A45-A5FF-A3F185C91FAC}" type="presParOf" srcId="{16B891CB-1D9E-DB49-8A9F-E7C8D351D986}" destId="{2E6FB9F4-3154-AA4F-A43F-3CACD8422A90}" srcOrd="1" destOrd="0" presId="urn:microsoft.com/office/officeart/2005/8/layout/pyramid1"/>
    <dgm:cxn modelId="{CEBB0B67-F0FC-294A-9CEB-B1E6983D8AD7}" type="presParOf" srcId="{2E6FB9F4-3154-AA4F-A43F-3CACD8422A90}" destId="{2B7C113F-3684-9C40-92B2-31D350C8DDF3}" srcOrd="0" destOrd="0" presId="urn:microsoft.com/office/officeart/2005/8/layout/pyramid1"/>
    <dgm:cxn modelId="{941042EE-9A65-9D45-8F23-991CB3B208F6}" type="presParOf" srcId="{2E6FB9F4-3154-AA4F-A43F-3CACD8422A90}" destId="{CD633677-60F7-A340-A8EA-7DD1374F6A40}" srcOrd="1" destOrd="0" presId="urn:microsoft.com/office/officeart/2005/8/layout/pyramid1"/>
    <dgm:cxn modelId="{CE99368C-5D68-8D46-A2A1-C16668895A42}" type="presParOf" srcId="{16B891CB-1D9E-DB49-8A9F-E7C8D351D986}" destId="{B0A680FA-E362-224A-A1DA-4AC6D476401E}" srcOrd="2" destOrd="0" presId="urn:microsoft.com/office/officeart/2005/8/layout/pyramid1"/>
    <dgm:cxn modelId="{7973CC8A-0EC0-2547-BADA-CCDAD0F7F4EF}" type="presParOf" srcId="{B0A680FA-E362-224A-A1DA-4AC6D476401E}" destId="{84F1B828-5A5D-3444-BD32-31570D5CFBA8}" srcOrd="0" destOrd="0" presId="urn:microsoft.com/office/officeart/2005/8/layout/pyramid1"/>
    <dgm:cxn modelId="{ED63237F-0982-5740-A079-069D788246EF}" type="presParOf" srcId="{B0A680FA-E362-224A-A1DA-4AC6D476401E}" destId="{2C19F0CF-6132-0B41-8BAC-3FE05A8A2549}" srcOrd="1" destOrd="0" presId="urn:microsoft.com/office/officeart/2005/8/layout/pyramid1"/>
    <dgm:cxn modelId="{570E7543-093E-7C43-9160-07436A866FE0}" type="presParOf" srcId="{16B891CB-1D9E-DB49-8A9F-E7C8D351D986}" destId="{5DEE6158-4B56-1742-AE28-EDE4A278A511}" srcOrd="3" destOrd="0" presId="urn:microsoft.com/office/officeart/2005/8/layout/pyramid1"/>
    <dgm:cxn modelId="{263767D0-A14C-1E4B-A4B5-AF2A4C982694}" type="presParOf" srcId="{5DEE6158-4B56-1742-AE28-EDE4A278A511}" destId="{5295B703-DB6A-8344-BCDD-48CB2E4337EC}" srcOrd="0" destOrd="0" presId="urn:microsoft.com/office/officeart/2005/8/layout/pyramid1"/>
    <dgm:cxn modelId="{C512DAB3-F836-C84A-ACBA-6C9F25B248C7}" type="presParOf" srcId="{5DEE6158-4B56-1742-AE28-EDE4A278A511}" destId="{DBD402F8-EA04-E94E-A5E8-1A0EED809B49}" srcOrd="1" destOrd="0" presId="urn:microsoft.com/office/officeart/2005/8/layout/pyramid1"/>
    <dgm:cxn modelId="{705FCB03-6A6E-6349-AF23-791F569FDA59}" type="presParOf" srcId="{16B891CB-1D9E-DB49-8A9F-E7C8D351D986}" destId="{7F47F6FB-4482-9940-ABAE-549A026B00A5}" srcOrd="4" destOrd="0" presId="urn:microsoft.com/office/officeart/2005/8/layout/pyramid1"/>
    <dgm:cxn modelId="{18D64959-C0F2-AF4E-9DD4-A28CE6CF4616}" type="presParOf" srcId="{7F47F6FB-4482-9940-ABAE-549A026B00A5}" destId="{B35D7A25-09E1-8A4C-9FAE-DB9B74859777}" srcOrd="0" destOrd="0" presId="urn:microsoft.com/office/officeart/2005/8/layout/pyramid1"/>
    <dgm:cxn modelId="{7966D594-78F7-EB48-876D-315016491A8F}" type="presParOf" srcId="{7F47F6FB-4482-9940-ABAE-549A026B00A5}" destId="{FE53A3AC-B53F-5545-B2D5-9EC14220A29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871879-2E95-D640-81A7-4501EBE6BA32}" type="doc">
      <dgm:prSet loTypeId="urn:microsoft.com/office/officeart/2005/8/layout/cycle1" loCatId="" qsTypeId="urn:microsoft.com/office/officeart/2005/8/quickstyle/simple4" qsCatId="simple" csTypeId="urn:microsoft.com/office/officeart/2005/8/colors/accent0_1" csCatId="mainScheme" phldr="1"/>
      <dgm:spPr/>
      <dgm:t>
        <a:bodyPr/>
        <a:lstStyle/>
        <a:p>
          <a:endParaRPr lang="en-US"/>
        </a:p>
      </dgm:t>
    </dgm:pt>
    <dgm:pt modelId="{91F5FD00-B984-9A49-9491-B1176DEA5792}">
      <dgm:prSet phldrT="[Text]"/>
      <dgm:spPr/>
      <dgm:t>
        <a:bodyPr/>
        <a:lstStyle/>
        <a:p>
          <a:r>
            <a:rPr lang="en-US" dirty="0" smtClean="0"/>
            <a:t> </a:t>
          </a:r>
          <a:endParaRPr lang="en-US" dirty="0"/>
        </a:p>
      </dgm:t>
    </dgm:pt>
    <dgm:pt modelId="{BF55724D-CCE0-1946-B6A5-B6DAEC1E9F5D}" type="parTrans" cxnId="{DF2B1B79-FEC0-4C47-956E-DB156000B08F}">
      <dgm:prSet/>
      <dgm:spPr/>
      <dgm:t>
        <a:bodyPr/>
        <a:lstStyle/>
        <a:p>
          <a:endParaRPr lang="en-US"/>
        </a:p>
      </dgm:t>
    </dgm:pt>
    <dgm:pt modelId="{562B4D9F-D9B1-E849-AF08-0E0FD2742E21}" type="sibTrans" cxnId="{DF2B1B79-FEC0-4C47-956E-DB156000B08F}">
      <dgm:prSet/>
      <dgm:spPr/>
      <dgm:t>
        <a:bodyPr/>
        <a:lstStyle/>
        <a:p>
          <a:endParaRPr lang="en-US"/>
        </a:p>
      </dgm:t>
    </dgm:pt>
    <dgm:pt modelId="{69ABB5B3-F0C1-4346-BBD1-42F471A7C888}">
      <dgm:prSet/>
      <dgm:spPr/>
      <dgm:t>
        <a:bodyPr/>
        <a:lstStyle/>
        <a:p>
          <a:r>
            <a:rPr lang="en-US" dirty="0" smtClean="0"/>
            <a:t> </a:t>
          </a:r>
          <a:endParaRPr lang="en-US" dirty="0"/>
        </a:p>
      </dgm:t>
    </dgm:pt>
    <dgm:pt modelId="{A34D7F86-3BF9-9F48-9467-E424D75F4A2B}" type="parTrans" cxnId="{AF03D800-7D52-CB4E-A0F1-D2EB59E8A6AF}">
      <dgm:prSet/>
      <dgm:spPr/>
      <dgm:t>
        <a:bodyPr/>
        <a:lstStyle/>
        <a:p>
          <a:endParaRPr lang="en-US"/>
        </a:p>
      </dgm:t>
    </dgm:pt>
    <dgm:pt modelId="{A19BA0A1-5E4C-0849-A3E5-39DBD89BDE81}" type="sibTrans" cxnId="{AF03D800-7D52-CB4E-A0F1-D2EB59E8A6AF}">
      <dgm:prSet/>
      <dgm:spPr/>
      <dgm:t>
        <a:bodyPr/>
        <a:lstStyle/>
        <a:p>
          <a:endParaRPr lang="en-US"/>
        </a:p>
      </dgm:t>
    </dgm:pt>
    <dgm:pt modelId="{06FDDCA8-A4F3-EC41-8951-A96D7954FB95}">
      <dgm:prSet/>
      <dgm:spPr/>
      <dgm:t>
        <a:bodyPr/>
        <a:lstStyle/>
        <a:p>
          <a:r>
            <a:rPr lang="en-US" dirty="0" smtClean="0"/>
            <a:t> </a:t>
          </a:r>
          <a:endParaRPr lang="en-US" dirty="0"/>
        </a:p>
      </dgm:t>
    </dgm:pt>
    <dgm:pt modelId="{93F62C2A-0581-0A4F-B323-63CB98D1543F}" type="parTrans" cxnId="{CAE5D760-B89C-AC44-AE34-1516E22E0AD9}">
      <dgm:prSet/>
      <dgm:spPr/>
      <dgm:t>
        <a:bodyPr/>
        <a:lstStyle/>
        <a:p>
          <a:endParaRPr lang="en-US"/>
        </a:p>
      </dgm:t>
    </dgm:pt>
    <dgm:pt modelId="{C7E33C9C-A1C3-2F44-8767-1CA1A329FEF0}" type="sibTrans" cxnId="{CAE5D760-B89C-AC44-AE34-1516E22E0AD9}">
      <dgm:prSet/>
      <dgm:spPr/>
      <dgm:t>
        <a:bodyPr/>
        <a:lstStyle/>
        <a:p>
          <a:endParaRPr lang="en-US"/>
        </a:p>
      </dgm:t>
    </dgm:pt>
    <dgm:pt modelId="{65411000-2A11-0D43-BAD0-461E4591C933}" type="pres">
      <dgm:prSet presAssocID="{2D871879-2E95-D640-81A7-4501EBE6BA32}" presName="cycle" presStyleCnt="0">
        <dgm:presLayoutVars>
          <dgm:dir/>
          <dgm:resizeHandles val="exact"/>
        </dgm:presLayoutVars>
      </dgm:prSet>
      <dgm:spPr/>
      <dgm:t>
        <a:bodyPr/>
        <a:lstStyle/>
        <a:p>
          <a:endParaRPr lang="en-US"/>
        </a:p>
      </dgm:t>
    </dgm:pt>
    <dgm:pt modelId="{EB264AA7-76EE-284A-B038-A70FB6A73734}" type="pres">
      <dgm:prSet presAssocID="{91F5FD00-B984-9A49-9491-B1176DEA5792}" presName="dummy" presStyleCnt="0"/>
      <dgm:spPr/>
    </dgm:pt>
    <dgm:pt modelId="{7F9C5D91-52E3-1342-A24D-A26A209183FA}" type="pres">
      <dgm:prSet presAssocID="{91F5FD00-B984-9A49-9491-B1176DEA5792}" presName="node" presStyleLbl="revTx" presStyleIdx="0" presStyleCnt="3">
        <dgm:presLayoutVars>
          <dgm:bulletEnabled val="1"/>
        </dgm:presLayoutVars>
      </dgm:prSet>
      <dgm:spPr/>
      <dgm:t>
        <a:bodyPr/>
        <a:lstStyle/>
        <a:p>
          <a:endParaRPr lang="en-US"/>
        </a:p>
      </dgm:t>
    </dgm:pt>
    <dgm:pt modelId="{0E6AC746-8A4D-C241-8E8E-5EF5FD8A66A2}" type="pres">
      <dgm:prSet presAssocID="{562B4D9F-D9B1-E849-AF08-0E0FD2742E21}" presName="sibTrans" presStyleLbl="node1" presStyleIdx="0" presStyleCnt="3"/>
      <dgm:spPr/>
      <dgm:t>
        <a:bodyPr/>
        <a:lstStyle/>
        <a:p>
          <a:endParaRPr lang="en-US"/>
        </a:p>
      </dgm:t>
    </dgm:pt>
    <dgm:pt modelId="{ED33E2E1-3FEF-D74A-A0BA-3A13906A5E93}" type="pres">
      <dgm:prSet presAssocID="{69ABB5B3-F0C1-4346-BBD1-42F471A7C888}" presName="dummy" presStyleCnt="0"/>
      <dgm:spPr/>
    </dgm:pt>
    <dgm:pt modelId="{AD76B675-A726-B442-9194-680E73D6E841}" type="pres">
      <dgm:prSet presAssocID="{69ABB5B3-F0C1-4346-BBD1-42F471A7C888}" presName="node" presStyleLbl="revTx" presStyleIdx="1" presStyleCnt="3">
        <dgm:presLayoutVars>
          <dgm:bulletEnabled val="1"/>
        </dgm:presLayoutVars>
      </dgm:prSet>
      <dgm:spPr/>
      <dgm:t>
        <a:bodyPr/>
        <a:lstStyle/>
        <a:p>
          <a:endParaRPr lang="en-US"/>
        </a:p>
      </dgm:t>
    </dgm:pt>
    <dgm:pt modelId="{18A36933-82EB-CB40-8D79-7888AB7830E0}" type="pres">
      <dgm:prSet presAssocID="{A19BA0A1-5E4C-0849-A3E5-39DBD89BDE81}" presName="sibTrans" presStyleLbl="node1" presStyleIdx="1" presStyleCnt="3"/>
      <dgm:spPr/>
      <dgm:t>
        <a:bodyPr/>
        <a:lstStyle/>
        <a:p>
          <a:endParaRPr lang="en-US"/>
        </a:p>
      </dgm:t>
    </dgm:pt>
    <dgm:pt modelId="{7D42A5CD-754E-2948-B2A9-49F6C87B018D}" type="pres">
      <dgm:prSet presAssocID="{06FDDCA8-A4F3-EC41-8951-A96D7954FB95}" presName="dummy" presStyleCnt="0"/>
      <dgm:spPr/>
    </dgm:pt>
    <dgm:pt modelId="{40F9B18F-37DE-1441-A2D0-8192AB1D40DC}" type="pres">
      <dgm:prSet presAssocID="{06FDDCA8-A4F3-EC41-8951-A96D7954FB95}" presName="node" presStyleLbl="revTx" presStyleIdx="2" presStyleCnt="3">
        <dgm:presLayoutVars>
          <dgm:bulletEnabled val="1"/>
        </dgm:presLayoutVars>
      </dgm:prSet>
      <dgm:spPr/>
      <dgm:t>
        <a:bodyPr/>
        <a:lstStyle/>
        <a:p>
          <a:endParaRPr lang="en-US"/>
        </a:p>
      </dgm:t>
    </dgm:pt>
    <dgm:pt modelId="{7F1F48AD-FE0C-6941-BA0A-47EBB6CC8B69}" type="pres">
      <dgm:prSet presAssocID="{C7E33C9C-A1C3-2F44-8767-1CA1A329FEF0}" presName="sibTrans" presStyleLbl="node1" presStyleIdx="2" presStyleCnt="3"/>
      <dgm:spPr/>
      <dgm:t>
        <a:bodyPr/>
        <a:lstStyle/>
        <a:p>
          <a:endParaRPr lang="en-US"/>
        </a:p>
      </dgm:t>
    </dgm:pt>
  </dgm:ptLst>
  <dgm:cxnLst>
    <dgm:cxn modelId="{1078DB43-E911-2442-814F-400EB09B7ABD}" type="presOf" srcId="{C7E33C9C-A1C3-2F44-8767-1CA1A329FEF0}" destId="{7F1F48AD-FE0C-6941-BA0A-47EBB6CC8B69}" srcOrd="0" destOrd="0" presId="urn:microsoft.com/office/officeart/2005/8/layout/cycle1"/>
    <dgm:cxn modelId="{AF03D800-7D52-CB4E-A0F1-D2EB59E8A6AF}" srcId="{2D871879-2E95-D640-81A7-4501EBE6BA32}" destId="{69ABB5B3-F0C1-4346-BBD1-42F471A7C888}" srcOrd="1" destOrd="0" parTransId="{A34D7F86-3BF9-9F48-9467-E424D75F4A2B}" sibTransId="{A19BA0A1-5E4C-0849-A3E5-39DBD89BDE81}"/>
    <dgm:cxn modelId="{ECAFCAF5-6EF0-944A-93B8-C98EA2D7C772}" type="presOf" srcId="{91F5FD00-B984-9A49-9491-B1176DEA5792}" destId="{7F9C5D91-52E3-1342-A24D-A26A209183FA}" srcOrd="0" destOrd="0" presId="urn:microsoft.com/office/officeart/2005/8/layout/cycle1"/>
    <dgm:cxn modelId="{DF2B1B79-FEC0-4C47-956E-DB156000B08F}" srcId="{2D871879-2E95-D640-81A7-4501EBE6BA32}" destId="{91F5FD00-B984-9A49-9491-B1176DEA5792}" srcOrd="0" destOrd="0" parTransId="{BF55724D-CCE0-1946-B6A5-B6DAEC1E9F5D}" sibTransId="{562B4D9F-D9B1-E849-AF08-0E0FD2742E21}"/>
    <dgm:cxn modelId="{78DC85CD-D6BC-E744-8FB7-608CE9EC98F4}" type="presOf" srcId="{A19BA0A1-5E4C-0849-A3E5-39DBD89BDE81}" destId="{18A36933-82EB-CB40-8D79-7888AB7830E0}" srcOrd="0" destOrd="0" presId="urn:microsoft.com/office/officeart/2005/8/layout/cycle1"/>
    <dgm:cxn modelId="{26EFD627-C556-4C4A-BC1E-2A100F5B1606}" type="presOf" srcId="{562B4D9F-D9B1-E849-AF08-0E0FD2742E21}" destId="{0E6AC746-8A4D-C241-8E8E-5EF5FD8A66A2}" srcOrd="0" destOrd="0" presId="urn:microsoft.com/office/officeart/2005/8/layout/cycle1"/>
    <dgm:cxn modelId="{C79F0D50-2153-0842-8207-F545CC01F3D5}" type="presOf" srcId="{69ABB5B3-F0C1-4346-BBD1-42F471A7C888}" destId="{AD76B675-A726-B442-9194-680E73D6E841}" srcOrd="0" destOrd="0" presId="urn:microsoft.com/office/officeart/2005/8/layout/cycle1"/>
    <dgm:cxn modelId="{0CE04E00-11C0-0A4C-B3AB-C6A05F553935}" type="presOf" srcId="{06FDDCA8-A4F3-EC41-8951-A96D7954FB95}" destId="{40F9B18F-37DE-1441-A2D0-8192AB1D40DC}" srcOrd="0" destOrd="0" presId="urn:microsoft.com/office/officeart/2005/8/layout/cycle1"/>
    <dgm:cxn modelId="{72E0CEC3-8AF5-BB43-94CF-5DDAC21C6AAC}" type="presOf" srcId="{2D871879-2E95-D640-81A7-4501EBE6BA32}" destId="{65411000-2A11-0D43-BAD0-461E4591C933}" srcOrd="0" destOrd="0" presId="urn:microsoft.com/office/officeart/2005/8/layout/cycle1"/>
    <dgm:cxn modelId="{CAE5D760-B89C-AC44-AE34-1516E22E0AD9}" srcId="{2D871879-2E95-D640-81A7-4501EBE6BA32}" destId="{06FDDCA8-A4F3-EC41-8951-A96D7954FB95}" srcOrd="2" destOrd="0" parTransId="{93F62C2A-0581-0A4F-B323-63CB98D1543F}" sibTransId="{C7E33C9C-A1C3-2F44-8767-1CA1A329FEF0}"/>
    <dgm:cxn modelId="{03A1A31F-60C0-3D4C-A709-616480642772}" type="presParOf" srcId="{65411000-2A11-0D43-BAD0-461E4591C933}" destId="{EB264AA7-76EE-284A-B038-A70FB6A73734}" srcOrd="0" destOrd="0" presId="urn:microsoft.com/office/officeart/2005/8/layout/cycle1"/>
    <dgm:cxn modelId="{708CDE2F-DFF8-8044-8081-E4CA60B8A579}" type="presParOf" srcId="{65411000-2A11-0D43-BAD0-461E4591C933}" destId="{7F9C5D91-52E3-1342-A24D-A26A209183FA}" srcOrd="1" destOrd="0" presId="urn:microsoft.com/office/officeart/2005/8/layout/cycle1"/>
    <dgm:cxn modelId="{EC1ED277-D5C4-FB4E-B648-31EAF0849308}" type="presParOf" srcId="{65411000-2A11-0D43-BAD0-461E4591C933}" destId="{0E6AC746-8A4D-C241-8E8E-5EF5FD8A66A2}" srcOrd="2" destOrd="0" presId="urn:microsoft.com/office/officeart/2005/8/layout/cycle1"/>
    <dgm:cxn modelId="{2014D4CF-8593-FF49-920C-2BB31E7DA262}" type="presParOf" srcId="{65411000-2A11-0D43-BAD0-461E4591C933}" destId="{ED33E2E1-3FEF-D74A-A0BA-3A13906A5E93}" srcOrd="3" destOrd="0" presId="urn:microsoft.com/office/officeart/2005/8/layout/cycle1"/>
    <dgm:cxn modelId="{D328ABFE-C1D1-3F45-816B-A53D9F32BF59}" type="presParOf" srcId="{65411000-2A11-0D43-BAD0-461E4591C933}" destId="{AD76B675-A726-B442-9194-680E73D6E841}" srcOrd="4" destOrd="0" presId="urn:microsoft.com/office/officeart/2005/8/layout/cycle1"/>
    <dgm:cxn modelId="{AEE2A29D-DB33-8E4E-AE16-00CFA1ECC042}" type="presParOf" srcId="{65411000-2A11-0D43-BAD0-461E4591C933}" destId="{18A36933-82EB-CB40-8D79-7888AB7830E0}" srcOrd="5" destOrd="0" presId="urn:microsoft.com/office/officeart/2005/8/layout/cycle1"/>
    <dgm:cxn modelId="{10CC47D0-43B2-8142-A61D-DBB64827DE4D}" type="presParOf" srcId="{65411000-2A11-0D43-BAD0-461E4591C933}" destId="{7D42A5CD-754E-2948-B2A9-49F6C87B018D}" srcOrd="6" destOrd="0" presId="urn:microsoft.com/office/officeart/2005/8/layout/cycle1"/>
    <dgm:cxn modelId="{7C8262AA-3BB3-8E4E-BE3F-273D5A5FD0AD}" type="presParOf" srcId="{65411000-2A11-0D43-BAD0-461E4591C933}" destId="{40F9B18F-37DE-1441-A2D0-8192AB1D40DC}" srcOrd="7" destOrd="0" presId="urn:microsoft.com/office/officeart/2005/8/layout/cycle1"/>
    <dgm:cxn modelId="{F180EE0D-8FBF-624A-9DF4-A52256345CD7}" type="presParOf" srcId="{65411000-2A11-0D43-BAD0-461E4591C933}" destId="{7F1F48AD-FE0C-6941-BA0A-47EBB6CC8B69}"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871879-2E95-D640-81A7-4501EBE6BA32}" type="doc">
      <dgm:prSet loTypeId="urn:microsoft.com/office/officeart/2005/8/layout/cycle1" loCatId="" qsTypeId="urn:microsoft.com/office/officeart/2005/8/quickstyle/simple4" qsCatId="simple" csTypeId="urn:microsoft.com/office/officeart/2005/8/colors/accent0_1" csCatId="mainScheme" phldr="1"/>
      <dgm:spPr/>
      <dgm:t>
        <a:bodyPr/>
        <a:lstStyle/>
        <a:p>
          <a:endParaRPr lang="en-US"/>
        </a:p>
      </dgm:t>
    </dgm:pt>
    <dgm:pt modelId="{91F5FD00-B984-9A49-9491-B1176DEA5792}">
      <dgm:prSet phldrT="[Text]"/>
      <dgm:spPr/>
      <dgm:t>
        <a:bodyPr/>
        <a:lstStyle/>
        <a:p>
          <a:r>
            <a:rPr lang="en-US" dirty="0" smtClean="0"/>
            <a:t> </a:t>
          </a:r>
          <a:endParaRPr lang="en-US" dirty="0"/>
        </a:p>
      </dgm:t>
    </dgm:pt>
    <dgm:pt modelId="{BF55724D-CCE0-1946-B6A5-B6DAEC1E9F5D}" type="parTrans" cxnId="{DF2B1B79-FEC0-4C47-956E-DB156000B08F}">
      <dgm:prSet/>
      <dgm:spPr/>
      <dgm:t>
        <a:bodyPr/>
        <a:lstStyle/>
        <a:p>
          <a:endParaRPr lang="en-US"/>
        </a:p>
      </dgm:t>
    </dgm:pt>
    <dgm:pt modelId="{562B4D9F-D9B1-E849-AF08-0E0FD2742E21}" type="sibTrans" cxnId="{DF2B1B79-FEC0-4C47-956E-DB156000B08F}">
      <dgm:prSet/>
      <dgm:spPr/>
      <dgm:t>
        <a:bodyPr/>
        <a:lstStyle/>
        <a:p>
          <a:endParaRPr lang="en-US"/>
        </a:p>
      </dgm:t>
    </dgm:pt>
    <dgm:pt modelId="{69ABB5B3-F0C1-4346-BBD1-42F471A7C888}">
      <dgm:prSet/>
      <dgm:spPr/>
      <dgm:t>
        <a:bodyPr/>
        <a:lstStyle/>
        <a:p>
          <a:r>
            <a:rPr lang="en-US" dirty="0" smtClean="0"/>
            <a:t> </a:t>
          </a:r>
          <a:endParaRPr lang="en-US" dirty="0"/>
        </a:p>
      </dgm:t>
    </dgm:pt>
    <dgm:pt modelId="{A34D7F86-3BF9-9F48-9467-E424D75F4A2B}" type="parTrans" cxnId="{AF03D800-7D52-CB4E-A0F1-D2EB59E8A6AF}">
      <dgm:prSet/>
      <dgm:spPr/>
      <dgm:t>
        <a:bodyPr/>
        <a:lstStyle/>
        <a:p>
          <a:endParaRPr lang="en-US"/>
        </a:p>
      </dgm:t>
    </dgm:pt>
    <dgm:pt modelId="{A19BA0A1-5E4C-0849-A3E5-39DBD89BDE81}" type="sibTrans" cxnId="{AF03D800-7D52-CB4E-A0F1-D2EB59E8A6AF}">
      <dgm:prSet/>
      <dgm:spPr/>
      <dgm:t>
        <a:bodyPr/>
        <a:lstStyle/>
        <a:p>
          <a:endParaRPr lang="en-US"/>
        </a:p>
      </dgm:t>
    </dgm:pt>
    <dgm:pt modelId="{06FDDCA8-A4F3-EC41-8951-A96D7954FB95}">
      <dgm:prSet/>
      <dgm:spPr/>
      <dgm:t>
        <a:bodyPr/>
        <a:lstStyle/>
        <a:p>
          <a:r>
            <a:rPr lang="en-US" dirty="0" smtClean="0"/>
            <a:t> </a:t>
          </a:r>
          <a:endParaRPr lang="en-US" dirty="0"/>
        </a:p>
      </dgm:t>
    </dgm:pt>
    <dgm:pt modelId="{93F62C2A-0581-0A4F-B323-63CB98D1543F}" type="parTrans" cxnId="{CAE5D760-B89C-AC44-AE34-1516E22E0AD9}">
      <dgm:prSet/>
      <dgm:spPr/>
      <dgm:t>
        <a:bodyPr/>
        <a:lstStyle/>
        <a:p>
          <a:endParaRPr lang="en-US"/>
        </a:p>
      </dgm:t>
    </dgm:pt>
    <dgm:pt modelId="{C7E33C9C-A1C3-2F44-8767-1CA1A329FEF0}" type="sibTrans" cxnId="{CAE5D760-B89C-AC44-AE34-1516E22E0AD9}">
      <dgm:prSet/>
      <dgm:spPr/>
      <dgm:t>
        <a:bodyPr/>
        <a:lstStyle/>
        <a:p>
          <a:endParaRPr lang="en-US"/>
        </a:p>
      </dgm:t>
    </dgm:pt>
    <dgm:pt modelId="{65411000-2A11-0D43-BAD0-461E4591C933}" type="pres">
      <dgm:prSet presAssocID="{2D871879-2E95-D640-81A7-4501EBE6BA32}" presName="cycle" presStyleCnt="0">
        <dgm:presLayoutVars>
          <dgm:dir/>
          <dgm:resizeHandles val="exact"/>
        </dgm:presLayoutVars>
      </dgm:prSet>
      <dgm:spPr/>
      <dgm:t>
        <a:bodyPr/>
        <a:lstStyle/>
        <a:p>
          <a:endParaRPr lang="en-US"/>
        </a:p>
      </dgm:t>
    </dgm:pt>
    <dgm:pt modelId="{EB264AA7-76EE-284A-B038-A70FB6A73734}" type="pres">
      <dgm:prSet presAssocID="{91F5FD00-B984-9A49-9491-B1176DEA5792}" presName="dummy" presStyleCnt="0"/>
      <dgm:spPr/>
    </dgm:pt>
    <dgm:pt modelId="{7F9C5D91-52E3-1342-A24D-A26A209183FA}" type="pres">
      <dgm:prSet presAssocID="{91F5FD00-B984-9A49-9491-B1176DEA5792}" presName="node" presStyleLbl="revTx" presStyleIdx="0" presStyleCnt="3">
        <dgm:presLayoutVars>
          <dgm:bulletEnabled val="1"/>
        </dgm:presLayoutVars>
      </dgm:prSet>
      <dgm:spPr/>
      <dgm:t>
        <a:bodyPr/>
        <a:lstStyle/>
        <a:p>
          <a:endParaRPr lang="en-US"/>
        </a:p>
      </dgm:t>
    </dgm:pt>
    <dgm:pt modelId="{0E6AC746-8A4D-C241-8E8E-5EF5FD8A66A2}" type="pres">
      <dgm:prSet presAssocID="{562B4D9F-D9B1-E849-AF08-0E0FD2742E21}" presName="sibTrans" presStyleLbl="node1" presStyleIdx="0" presStyleCnt="3"/>
      <dgm:spPr/>
      <dgm:t>
        <a:bodyPr/>
        <a:lstStyle/>
        <a:p>
          <a:endParaRPr lang="en-US"/>
        </a:p>
      </dgm:t>
    </dgm:pt>
    <dgm:pt modelId="{ED33E2E1-3FEF-D74A-A0BA-3A13906A5E93}" type="pres">
      <dgm:prSet presAssocID="{69ABB5B3-F0C1-4346-BBD1-42F471A7C888}" presName="dummy" presStyleCnt="0"/>
      <dgm:spPr/>
    </dgm:pt>
    <dgm:pt modelId="{AD76B675-A726-B442-9194-680E73D6E841}" type="pres">
      <dgm:prSet presAssocID="{69ABB5B3-F0C1-4346-BBD1-42F471A7C888}" presName="node" presStyleLbl="revTx" presStyleIdx="1" presStyleCnt="3">
        <dgm:presLayoutVars>
          <dgm:bulletEnabled val="1"/>
        </dgm:presLayoutVars>
      </dgm:prSet>
      <dgm:spPr/>
      <dgm:t>
        <a:bodyPr/>
        <a:lstStyle/>
        <a:p>
          <a:endParaRPr lang="en-US"/>
        </a:p>
      </dgm:t>
    </dgm:pt>
    <dgm:pt modelId="{18A36933-82EB-CB40-8D79-7888AB7830E0}" type="pres">
      <dgm:prSet presAssocID="{A19BA0A1-5E4C-0849-A3E5-39DBD89BDE81}" presName="sibTrans" presStyleLbl="node1" presStyleIdx="1" presStyleCnt="3"/>
      <dgm:spPr/>
      <dgm:t>
        <a:bodyPr/>
        <a:lstStyle/>
        <a:p>
          <a:endParaRPr lang="en-US"/>
        </a:p>
      </dgm:t>
    </dgm:pt>
    <dgm:pt modelId="{7D42A5CD-754E-2948-B2A9-49F6C87B018D}" type="pres">
      <dgm:prSet presAssocID="{06FDDCA8-A4F3-EC41-8951-A96D7954FB95}" presName="dummy" presStyleCnt="0"/>
      <dgm:spPr/>
    </dgm:pt>
    <dgm:pt modelId="{40F9B18F-37DE-1441-A2D0-8192AB1D40DC}" type="pres">
      <dgm:prSet presAssocID="{06FDDCA8-A4F3-EC41-8951-A96D7954FB95}" presName="node" presStyleLbl="revTx" presStyleIdx="2" presStyleCnt="3">
        <dgm:presLayoutVars>
          <dgm:bulletEnabled val="1"/>
        </dgm:presLayoutVars>
      </dgm:prSet>
      <dgm:spPr/>
      <dgm:t>
        <a:bodyPr/>
        <a:lstStyle/>
        <a:p>
          <a:endParaRPr lang="en-US"/>
        </a:p>
      </dgm:t>
    </dgm:pt>
    <dgm:pt modelId="{7F1F48AD-FE0C-6941-BA0A-47EBB6CC8B69}" type="pres">
      <dgm:prSet presAssocID="{C7E33C9C-A1C3-2F44-8767-1CA1A329FEF0}" presName="sibTrans" presStyleLbl="node1" presStyleIdx="2" presStyleCnt="3"/>
      <dgm:spPr/>
      <dgm:t>
        <a:bodyPr/>
        <a:lstStyle/>
        <a:p>
          <a:endParaRPr lang="en-US"/>
        </a:p>
      </dgm:t>
    </dgm:pt>
  </dgm:ptLst>
  <dgm:cxnLst>
    <dgm:cxn modelId="{AF03D800-7D52-CB4E-A0F1-D2EB59E8A6AF}" srcId="{2D871879-2E95-D640-81A7-4501EBE6BA32}" destId="{69ABB5B3-F0C1-4346-BBD1-42F471A7C888}" srcOrd="1" destOrd="0" parTransId="{A34D7F86-3BF9-9F48-9467-E424D75F4A2B}" sibTransId="{A19BA0A1-5E4C-0849-A3E5-39DBD89BDE81}"/>
    <dgm:cxn modelId="{8CD47006-4635-8049-9642-2126B3FD81F0}" type="presOf" srcId="{69ABB5B3-F0C1-4346-BBD1-42F471A7C888}" destId="{AD76B675-A726-B442-9194-680E73D6E841}" srcOrd="0" destOrd="0" presId="urn:microsoft.com/office/officeart/2005/8/layout/cycle1"/>
    <dgm:cxn modelId="{548A491B-9FD0-5F48-BBAB-6395B8E7AA89}" type="presOf" srcId="{562B4D9F-D9B1-E849-AF08-0E0FD2742E21}" destId="{0E6AC746-8A4D-C241-8E8E-5EF5FD8A66A2}" srcOrd="0" destOrd="0" presId="urn:microsoft.com/office/officeart/2005/8/layout/cycle1"/>
    <dgm:cxn modelId="{D5CDCB30-CF2E-074D-A165-A798CF3643D0}" type="presOf" srcId="{91F5FD00-B984-9A49-9491-B1176DEA5792}" destId="{7F9C5D91-52E3-1342-A24D-A26A209183FA}" srcOrd="0" destOrd="0" presId="urn:microsoft.com/office/officeart/2005/8/layout/cycle1"/>
    <dgm:cxn modelId="{DF2B1B79-FEC0-4C47-956E-DB156000B08F}" srcId="{2D871879-2E95-D640-81A7-4501EBE6BA32}" destId="{91F5FD00-B984-9A49-9491-B1176DEA5792}" srcOrd="0" destOrd="0" parTransId="{BF55724D-CCE0-1946-B6A5-B6DAEC1E9F5D}" sibTransId="{562B4D9F-D9B1-E849-AF08-0E0FD2742E21}"/>
    <dgm:cxn modelId="{FF220EA4-0691-0B4F-B629-AC00A889D299}" type="presOf" srcId="{C7E33C9C-A1C3-2F44-8767-1CA1A329FEF0}" destId="{7F1F48AD-FE0C-6941-BA0A-47EBB6CC8B69}" srcOrd="0" destOrd="0" presId="urn:microsoft.com/office/officeart/2005/8/layout/cycle1"/>
    <dgm:cxn modelId="{01E9A95C-8EDF-A546-B34D-81240F9CF9B3}" type="presOf" srcId="{06FDDCA8-A4F3-EC41-8951-A96D7954FB95}" destId="{40F9B18F-37DE-1441-A2D0-8192AB1D40DC}" srcOrd="0" destOrd="0" presId="urn:microsoft.com/office/officeart/2005/8/layout/cycle1"/>
    <dgm:cxn modelId="{E141261E-8A3A-444B-88D9-DDC17B1DAF97}" type="presOf" srcId="{A19BA0A1-5E4C-0849-A3E5-39DBD89BDE81}" destId="{18A36933-82EB-CB40-8D79-7888AB7830E0}" srcOrd="0" destOrd="0" presId="urn:microsoft.com/office/officeart/2005/8/layout/cycle1"/>
    <dgm:cxn modelId="{E503A4A4-F20B-C946-A82F-62DF0135E5E6}" type="presOf" srcId="{2D871879-2E95-D640-81A7-4501EBE6BA32}" destId="{65411000-2A11-0D43-BAD0-461E4591C933}" srcOrd="0" destOrd="0" presId="urn:microsoft.com/office/officeart/2005/8/layout/cycle1"/>
    <dgm:cxn modelId="{CAE5D760-B89C-AC44-AE34-1516E22E0AD9}" srcId="{2D871879-2E95-D640-81A7-4501EBE6BA32}" destId="{06FDDCA8-A4F3-EC41-8951-A96D7954FB95}" srcOrd="2" destOrd="0" parTransId="{93F62C2A-0581-0A4F-B323-63CB98D1543F}" sibTransId="{C7E33C9C-A1C3-2F44-8767-1CA1A329FEF0}"/>
    <dgm:cxn modelId="{F63BBFD2-72F4-0A47-8C34-F88BE61DD3B5}" type="presParOf" srcId="{65411000-2A11-0D43-BAD0-461E4591C933}" destId="{EB264AA7-76EE-284A-B038-A70FB6A73734}" srcOrd="0" destOrd="0" presId="urn:microsoft.com/office/officeart/2005/8/layout/cycle1"/>
    <dgm:cxn modelId="{4361BE77-7364-CD45-AC1C-0729A5A7DB6B}" type="presParOf" srcId="{65411000-2A11-0D43-BAD0-461E4591C933}" destId="{7F9C5D91-52E3-1342-A24D-A26A209183FA}" srcOrd="1" destOrd="0" presId="urn:microsoft.com/office/officeart/2005/8/layout/cycle1"/>
    <dgm:cxn modelId="{80A661C1-9C0D-2444-90C4-0118B74B0CDB}" type="presParOf" srcId="{65411000-2A11-0D43-BAD0-461E4591C933}" destId="{0E6AC746-8A4D-C241-8E8E-5EF5FD8A66A2}" srcOrd="2" destOrd="0" presId="urn:microsoft.com/office/officeart/2005/8/layout/cycle1"/>
    <dgm:cxn modelId="{BC1CF19C-DF81-D744-AA3B-4C824DD199F2}" type="presParOf" srcId="{65411000-2A11-0D43-BAD0-461E4591C933}" destId="{ED33E2E1-3FEF-D74A-A0BA-3A13906A5E93}" srcOrd="3" destOrd="0" presId="urn:microsoft.com/office/officeart/2005/8/layout/cycle1"/>
    <dgm:cxn modelId="{DC6C71E2-E666-DE4A-A905-7407FFB27EA3}" type="presParOf" srcId="{65411000-2A11-0D43-BAD0-461E4591C933}" destId="{AD76B675-A726-B442-9194-680E73D6E841}" srcOrd="4" destOrd="0" presId="urn:microsoft.com/office/officeart/2005/8/layout/cycle1"/>
    <dgm:cxn modelId="{DF54D692-1C50-D947-B913-4DE6925DED22}" type="presParOf" srcId="{65411000-2A11-0D43-BAD0-461E4591C933}" destId="{18A36933-82EB-CB40-8D79-7888AB7830E0}" srcOrd="5" destOrd="0" presId="urn:microsoft.com/office/officeart/2005/8/layout/cycle1"/>
    <dgm:cxn modelId="{9E2078EC-5DA7-7042-B2F7-45ADFAD3ECA0}" type="presParOf" srcId="{65411000-2A11-0D43-BAD0-461E4591C933}" destId="{7D42A5CD-754E-2948-B2A9-49F6C87B018D}" srcOrd="6" destOrd="0" presId="urn:microsoft.com/office/officeart/2005/8/layout/cycle1"/>
    <dgm:cxn modelId="{8F7EF856-2B50-5648-98BF-37D2BF5B857F}" type="presParOf" srcId="{65411000-2A11-0D43-BAD0-461E4591C933}" destId="{40F9B18F-37DE-1441-A2D0-8192AB1D40DC}" srcOrd="7" destOrd="0" presId="urn:microsoft.com/office/officeart/2005/8/layout/cycle1"/>
    <dgm:cxn modelId="{AF71B76F-7797-624F-8925-793424C7594A}" type="presParOf" srcId="{65411000-2A11-0D43-BAD0-461E4591C933}" destId="{7F1F48AD-FE0C-6941-BA0A-47EBB6CC8B69}"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51F1D-879F-4843-8E80-5939E4EF306D}">
      <dsp:nvSpPr>
        <dsp:cNvPr id="0" name=""/>
        <dsp:cNvSpPr/>
      </dsp:nvSpPr>
      <dsp:spPr>
        <a:xfrm>
          <a:off x="3962400" y="0"/>
          <a:ext cx="1981200" cy="1263014"/>
        </a:xfrm>
        <a:prstGeom prst="trapezoid">
          <a:avLst>
            <a:gd name="adj" fmla="val 78431"/>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cap="small" baseline="0" dirty="0" smtClean="0"/>
        </a:p>
        <a:p>
          <a:pPr lvl="0" algn="ctr" defTabSz="711200">
            <a:lnSpc>
              <a:spcPct val="90000"/>
            </a:lnSpc>
            <a:spcBef>
              <a:spcPct val="0"/>
            </a:spcBef>
            <a:spcAft>
              <a:spcPct val="35000"/>
            </a:spcAft>
          </a:pPr>
          <a:endParaRPr lang="en-US" sz="1600" kern="1200" cap="small" baseline="0" dirty="0" smtClean="0"/>
        </a:p>
        <a:p>
          <a:pPr lvl="0" algn="ctr" defTabSz="711200">
            <a:lnSpc>
              <a:spcPct val="90000"/>
            </a:lnSpc>
            <a:spcBef>
              <a:spcPct val="0"/>
            </a:spcBef>
            <a:spcAft>
              <a:spcPct val="35000"/>
            </a:spcAft>
          </a:pPr>
          <a:endParaRPr lang="en-US" sz="1600" kern="1200" cap="small" baseline="0" dirty="0" smtClean="0"/>
        </a:p>
        <a:p>
          <a:pPr lvl="0" algn="ctr" defTabSz="711200">
            <a:lnSpc>
              <a:spcPct val="90000"/>
            </a:lnSpc>
            <a:spcBef>
              <a:spcPct val="0"/>
            </a:spcBef>
            <a:spcAft>
              <a:spcPct val="35000"/>
            </a:spcAft>
          </a:pPr>
          <a:r>
            <a:rPr lang="en-US" sz="2400" kern="1200" cap="small" baseline="0" dirty="0" smtClean="0"/>
            <a:t>LITERACY</a:t>
          </a:r>
        </a:p>
      </dsp:txBody>
      <dsp:txXfrm>
        <a:off x="3962400" y="0"/>
        <a:ext cx="1981200" cy="1263014"/>
      </dsp:txXfrm>
    </dsp:sp>
    <dsp:sp modelId="{2B7C113F-3684-9C40-92B2-31D350C8DDF3}">
      <dsp:nvSpPr>
        <dsp:cNvPr id="0" name=""/>
        <dsp:cNvSpPr/>
      </dsp:nvSpPr>
      <dsp:spPr>
        <a:xfrm>
          <a:off x="2971800" y="1263014"/>
          <a:ext cx="3962400" cy="1263014"/>
        </a:xfrm>
        <a:prstGeom prst="trapezoid">
          <a:avLst>
            <a:gd name="adj" fmla="val 78431"/>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READING COMPRHENSION</a:t>
          </a:r>
          <a:endParaRPr lang="en-US" sz="2800" kern="1200" dirty="0"/>
        </a:p>
      </dsp:txBody>
      <dsp:txXfrm>
        <a:off x="3665220" y="1263014"/>
        <a:ext cx="2575560" cy="1263014"/>
      </dsp:txXfrm>
    </dsp:sp>
    <dsp:sp modelId="{84F1B828-5A5D-3444-BD32-31570D5CFBA8}">
      <dsp:nvSpPr>
        <dsp:cNvPr id="0" name=""/>
        <dsp:cNvSpPr/>
      </dsp:nvSpPr>
      <dsp:spPr>
        <a:xfrm>
          <a:off x="1981200" y="2526029"/>
          <a:ext cx="5943600" cy="1263014"/>
        </a:xfrm>
        <a:prstGeom prst="trapezoid">
          <a:avLst>
            <a:gd name="adj" fmla="val 78431"/>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PRE-READING COMPREHENSION STRATEGIES</a:t>
          </a:r>
          <a:endParaRPr lang="en-US" sz="2800" kern="1200" dirty="0"/>
        </a:p>
      </dsp:txBody>
      <dsp:txXfrm>
        <a:off x="3021330" y="2526029"/>
        <a:ext cx="3863340" cy="1263014"/>
      </dsp:txXfrm>
    </dsp:sp>
    <dsp:sp modelId="{5295B703-DB6A-8344-BCDD-48CB2E4337EC}">
      <dsp:nvSpPr>
        <dsp:cNvPr id="0" name=""/>
        <dsp:cNvSpPr/>
      </dsp:nvSpPr>
      <dsp:spPr>
        <a:xfrm>
          <a:off x="990600" y="3789044"/>
          <a:ext cx="7924800" cy="1263014"/>
        </a:xfrm>
        <a:prstGeom prst="trapezoid">
          <a:avLst>
            <a:gd name="adj" fmla="val 78431"/>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USE OF BACKGROUND KNOWLEDGE</a:t>
          </a:r>
          <a:endParaRPr lang="en-US" sz="2800" kern="1200" dirty="0"/>
        </a:p>
      </dsp:txBody>
      <dsp:txXfrm>
        <a:off x="2377439" y="3789044"/>
        <a:ext cx="5151120" cy="1263014"/>
      </dsp:txXfrm>
    </dsp:sp>
    <dsp:sp modelId="{B35D7A25-09E1-8A4C-9FAE-DB9B74859777}">
      <dsp:nvSpPr>
        <dsp:cNvPr id="0" name=""/>
        <dsp:cNvSpPr/>
      </dsp:nvSpPr>
      <dsp:spPr>
        <a:xfrm>
          <a:off x="0" y="5052059"/>
          <a:ext cx="9906000" cy="1263014"/>
        </a:xfrm>
        <a:prstGeom prst="trapezoid">
          <a:avLst>
            <a:gd name="adj" fmla="val 78431"/>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FUN SIMULATIONS</a:t>
          </a:r>
          <a:endParaRPr lang="en-US" sz="2800" kern="1200" dirty="0"/>
        </a:p>
      </dsp:txBody>
      <dsp:txXfrm>
        <a:off x="1733549" y="5052059"/>
        <a:ext cx="6438900" cy="1263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C5D91-52E3-1342-A24D-A26A209183FA}">
      <dsp:nvSpPr>
        <dsp:cNvPr id="0" name=""/>
        <dsp:cNvSpPr/>
      </dsp:nvSpPr>
      <dsp:spPr>
        <a:xfrm>
          <a:off x="2747661" y="172407"/>
          <a:ext cx="878621" cy="878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n-US" sz="5800" kern="1200" dirty="0" smtClean="0"/>
            <a:t> </a:t>
          </a:r>
          <a:endParaRPr lang="en-US" sz="5800" kern="1200" dirty="0"/>
        </a:p>
      </dsp:txBody>
      <dsp:txXfrm>
        <a:off x="2747661" y="172407"/>
        <a:ext cx="878621" cy="878621"/>
      </dsp:txXfrm>
    </dsp:sp>
    <dsp:sp modelId="{0E6AC746-8A4D-C241-8E8E-5EF5FD8A66A2}">
      <dsp:nvSpPr>
        <dsp:cNvPr id="0" name=""/>
        <dsp:cNvSpPr/>
      </dsp:nvSpPr>
      <dsp:spPr>
        <a:xfrm>
          <a:off x="1409498" y="-429"/>
          <a:ext cx="2077373" cy="2077373"/>
        </a:xfrm>
        <a:prstGeom prst="circularArrow">
          <a:avLst>
            <a:gd name="adj1" fmla="val 8247"/>
            <a:gd name="adj2" fmla="val 576034"/>
            <a:gd name="adj3" fmla="val 2964234"/>
            <a:gd name="adj4" fmla="val 51469"/>
            <a:gd name="adj5" fmla="val 9622"/>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D76B675-A726-B442-9194-680E73D6E841}">
      <dsp:nvSpPr>
        <dsp:cNvPr id="0" name=""/>
        <dsp:cNvSpPr/>
      </dsp:nvSpPr>
      <dsp:spPr>
        <a:xfrm>
          <a:off x="2008874" y="1452024"/>
          <a:ext cx="878621" cy="878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n-US" sz="5800" kern="1200" dirty="0" smtClean="0"/>
            <a:t> </a:t>
          </a:r>
          <a:endParaRPr lang="en-US" sz="5800" kern="1200" dirty="0"/>
        </a:p>
      </dsp:txBody>
      <dsp:txXfrm>
        <a:off x="2008874" y="1452024"/>
        <a:ext cx="878621" cy="878621"/>
      </dsp:txXfrm>
    </dsp:sp>
    <dsp:sp modelId="{18A36933-82EB-CB40-8D79-7888AB7830E0}">
      <dsp:nvSpPr>
        <dsp:cNvPr id="0" name=""/>
        <dsp:cNvSpPr/>
      </dsp:nvSpPr>
      <dsp:spPr>
        <a:xfrm>
          <a:off x="1409498" y="-429"/>
          <a:ext cx="2077373" cy="2077373"/>
        </a:xfrm>
        <a:prstGeom prst="circularArrow">
          <a:avLst>
            <a:gd name="adj1" fmla="val 8247"/>
            <a:gd name="adj2" fmla="val 576034"/>
            <a:gd name="adj3" fmla="val 10172497"/>
            <a:gd name="adj4" fmla="val 7259732"/>
            <a:gd name="adj5" fmla="val 9622"/>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0F9B18F-37DE-1441-A2D0-8192AB1D40DC}">
      <dsp:nvSpPr>
        <dsp:cNvPr id="0" name=""/>
        <dsp:cNvSpPr/>
      </dsp:nvSpPr>
      <dsp:spPr>
        <a:xfrm>
          <a:off x="1270087" y="172407"/>
          <a:ext cx="878621" cy="878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n-US" sz="5800" kern="1200" dirty="0" smtClean="0"/>
            <a:t> </a:t>
          </a:r>
          <a:endParaRPr lang="en-US" sz="5800" kern="1200" dirty="0"/>
        </a:p>
      </dsp:txBody>
      <dsp:txXfrm>
        <a:off x="1270087" y="172407"/>
        <a:ext cx="878621" cy="878621"/>
      </dsp:txXfrm>
    </dsp:sp>
    <dsp:sp modelId="{7F1F48AD-FE0C-6941-BA0A-47EBB6CC8B69}">
      <dsp:nvSpPr>
        <dsp:cNvPr id="0" name=""/>
        <dsp:cNvSpPr/>
      </dsp:nvSpPr>
      <dsp:spPr>
        <a:xfrm>
          <a:off x="1409498" y="-429"/>
          <a:ext cx="2077373" cy="2077373"/>
        </a:xfrm>
        <a:prstGeom prst="circularArrow">
          <a:avLst>
            <a:gd name="adj1" fmla="val 8247"/>
            <a:gd name="adj2" fmla="val 576034"/>
            <a:gd name="adj3" fmla="val 16857074"/>
            <a:gd name="adj4" fmla="val 14966891"/>
            <a:gd name="adj5" fmla="val 9622"/>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C5D91-52E3-1342-A24D-A26A209183FA}">
      <dsp:nvSpPr>
        <dsp:cNvPr id="0" name=""/>
        <dsp:cNvSpPr/>
      </dsp:nvSpPr>
      <dsp:spPr>
        <a:xfrm>
          <a:off x="2747661" y="172407"/>
          <a:ext cx="878621" cy="878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n-US" sz="5800" kern="1200" dirty="0" smtClean="0"/>
            <a:t> </a:t>
          </a:r>
          <a:endParaRPr lang="en-US" sz="5800" kern="1200" dirty="0"/>
        </a:p>
      </dsp:txBody>
      <dsp:txXfrm>
        <a:off x="2747661" y="172407"/>
        <a:ext cx="878621" cy="878621"/>
      </dsp:txXfrm>
    </dsp:sp>
    <dsp:sp modelId="{0E6AC746-8A4D-C241-8E8E-5EF5FD8A66A2}">
      <dsp:nvSpPr>
        <dsp:cNvPr id="0" name=""/>
        <dsp:cNvSpPr/>
      </dsp:nvSpPr>
      <dsp:spPr>
        <a:xfrm>
          <a:off x="1409498" y="-429"/>
          <a:ext cx="2077373" cy="2077373"/>
        </a:xfrm>
        <a:prstGeom prst="circularArrow">
          <a:avLst>
            <a:gd name="adj1" fmla="val 8247"/>
            <a:gd name="adj2" fmla="val 576034"/>
            <a:gd name="adj3" fmla="val 2964234"/>
            <a:gd name="adj4" fmla="val 51469"/>
            <a:gd name="adj5" fmla="val 9622"/>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D76B675-A726-B442-9194-680E73D6E841}">
      <dsp:nvSpPr>
        <dsp:cNvPr id="0" name=""/>
        <dsp:cNvSpPr/>
      </dsp:nvSpPr>
      <dsp:spPr>
        <a:xfrm>
          <a:off x="2008874" y="1452024"/>
          <a:ext cx="878621" cy="878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n-US" sz="5800" kern="1200" dirty="0" smtClean="0"/>
            <a:t> </a:t>
          </a:r>
          <a:endParaRPr lang="en-US" sz="5800" kern="1200" dirty="0"/>
        </a:p>
      </dsp:txBody>
      <dsp:txXfrm>
        <a:off x="2008874" y="1452024"/>
        <a:ext cx="878621" cy="878621"/>
      </dsp:txXfrm>
    </dsp:sp>
    <dsp:sp modelId="{18A36933-82EB-CB40-8D79-7888AB7830E0}">
      <dsp:nvSpPr>
        <dsp:cNvPr id="0" name=""/>
        <dsp:cNvSpPr/>
      </dsp:nvSpPr>
      <dsp:spPr>
        <a:xfrm>
          <a:off x="1409498" y="-429"/>
          <a:ext cx="2077373" cy="2077373"/>
        </a:xfrm>
        <a:prstGeom prst="circularArrow">
          <a:avLst>
            <a:gd name="adj1" fmla="val 8247"/>
            <a:gd name="adj2" fmla="val 576034"/>
            <a:gd name="adj3" fmla="val 10172497"/>
            <a:gd name="adj4" fmla="val 7259732"/>
            <a:gd name="adj5" fmla="val 9622"/>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0F9B18F-37DE-1441-A2D0-8192AB1D40DC}">
      <dsp:nvSpPr>
        <dsp:cNvPr id="0" name=""/>
        <dsp:cNvSpPr/>
      </dsp:nvSpPr>
      <dsp:spPr>
        <a:xfrm>
          <a:off x="1270087" y="172407"/>
          <a:ext cx="878621" cy="878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n-US" sz="5800" kern="1200" dirty="0" smtClean="0"/>
            <a:t> </a:t>
          </a:r>
          <a:endParaRPr lang="en-US" sz="5800" kern="1200" dirty="0"/>
        </a:p>
      </dsp:txBody>
      <dsp:txXfrm>
        <a:off x="1270087" y="172407"/>
        <a:ext cx="878621" cy="878621"/>
      </dsp:txXfrm>
    </dsp:sp>
    <dsp:sp modelId="{7F1F48AD-FE0C-6941-BA0A-47EBB6CC8B69}">
      <dsp:nvSpPr>
        <dsp:cNvPr id="0" name=""/>
        <dsp:cNvSpPr/>
      </dsp:nvSpPr>
      <dsp:spPr>
        <a:xfrm>
          <a:off x="1409498" y="-429"/>
          <a:ext cx="2077373" cy="2077373"/>
        </a:xfrm>
        <a:prstGeom prst="circularArrow">
          <a:avLst>
            <a:gd name="adj1" fmla="val 8247"/>
            <a:gd name="adj2" fmla="val 576034"/>
            <a:gd name="adj3" fmla="val 16857074"/>
            <a:gd name="adj4" fmla="val 14966891"/>
            <a:gd name="adj5" fmla="val 9622"/>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9672A-8198-8543-9B13-4BCC0374F2A0}" type="slidenum">
              <a:rPr lang="en-US" smtClean="0"/>
              <a:t>‹#›</a:t>
            </a:fld>
            <a:endParaRPr lang="en-US"/>
          </a:p>
        </p:txBody>
      </p:sp>
    </p:spTree>
    <p:extLst>
      <p:ext uri="{BB962C8B-B14F-4D97-AF65-F5344CB8AC3E}">
        <p14:creationId xmlns:p14="http://schemas.microsoft.com/office/powerpoint/2010/main" val="1494165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241E5086-6CD9-FE4E-ACF4-53338BE31909}" type="datetimeFigureOut">
              <a:rPr lang="en-US" smtClean="0"/>
              <a:t>3/24/17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E8392-527B-9E40-9C4C-2B9A720AA92C}" type="slidenum">
              <a:rPr lang="en-US" smtClean="0"/>
              <a:t>‹#›</a:t>
            </a:fld>
            <a:endParaRPr lang="en-US"/>
          </a:p>
        </p:txBody>
      </p:sp>
    </p:spTree>
    <p:extLst>
      <p:ext uri="{BB962C8B-B14F-4D97-AF65-F5344CB8AC3E}">
        <p14:creationId xmlns:p14="http://schemas.microsoft.com/office/powerpoint/2010/main" val="1967614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3E8392-527B-9E40-9C4C-2B9A720AA92C}" type="slidenum">
              <a:rPr lang="en-US" smtClean="0"/>
              <a:t>1</a:t>
            </a:fld>
            <a:endParaRPr lang="en-US"/>
          </a:p>
        </p:txBody>
      </p:sp>
    </p:spTree>
    <p:extLst>
      <p:ext uri="{BB962C8B-B14F-4D97-AF65-F5344CB8AC3E}">
        <p14:creationId xmlns:p14="http://schemas.microsoft.com/office/powerpoint/2010/main" val="191716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3/24/17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Drag picture to placeholder or click icon to add</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3/24/17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rguyteacher@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8000" b="1" cap="none" dirty="0" smtClean="0"/>
              <a:t>TEACHING</a:t>
            </a:r>
            <a:r>
              <a:rPr lang="en-US" sz="8000" cap="none" dirty="0" smtClean="0"/>
              <a:t> Reading Comprehension:</a:t>
            </a:r>
            <a:endParaRPr lang="en-US" sz="8000" dirty="0"/>
          </a:p>
        </p:txBody>
      </p:sp>
      <p:sp>
        <p:nvSpPr>
          <p:cNvPr id="3" name="Subtitle 2"/>
          <p:cNvSpPr>
            <a:spLocks noGrp="1"/>
          </p:cNvSpPr>
          <p:nvPr>
            <p:ph type="subTitle" idx="1"/>
          </p:nvPr>
        </p:nvSpPr>
        <p:spPr>
          <a:xfrm>
            <a:off x="558800" y="3509963"/>
            <a:ext cx="10541000" cy="1675496"/>
          </a:xfrm>
        </p:spPr>
        <p:txBody>
          <a:bodyPr>
            <a:noAutofit/>
          </a:bodyPr>
          <a:lstStyle/>
          <a:p>
            <a:pPr algn="ctr"/>
            <a:r>
              <a:rPr lang="en-US" sz="5400" cap="none" dirty="0" smtClean="0"/>
              <a:t>A Beautiful and Neglected Mess!</a:t>
            </a:r>
            <a:endParaRPr lang="en-US" sz="5400" cap="none" dirty="0"/>
          </a:p>
        </p:txBody>
      </p:sp>
    </p:spTree>
    <p:extLst>
      <p:ext uri="{BB962C8B-B14F-4D97-AF65-F5344CB8AC3E}">
        <p14:creationId xmlns:p14="http://schemas.microsoft.com/office/powerpoint/2010/main" val="1059984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Beautiful and neglected mess?</a:t>
            </a:r>
            <a:endParaRPr lang="en-US" dirty="0"/>
          </a:p>
        </p:txBody>
      </p:sp>
      <p:sp>
        <p:nvSpPr>
          <p:cNvPr id="3" name="Content Placeholder 2"/>
          <p:cNvSpPr>
            <a:spLocks noGrp="1"/>
          </p:cNvSpPr>
          <p:nvPr>
            <p:ph idx="1"/>
          </p:nvPr>
        </p:nvSpPr>
        <p:spPr>
          <a:xfrm>
            <a:off x="486384" y="1770434"/>
            <a:ext cx="11264630" cy="4844375"/>
          </a:xfrm>
        </p:spPr>
        <p:txBody>
          <a:bodyPr>
            <a:normAutofit/>
          </a:bodyPr>
          <a:lstStyle/>
          <a:p>
            <a:pPr marL="0" indent="0" algn="ctr">
              <a:buNone/>
            </a:pPr>
            <a:r>
              <a:rPr lang="en-US" dirty="0" smtClean="0"/>
              <a:t>OLD HAT UNIVERSALS OF TEACHING</a:t>
            </a:r>
          </a:p>
          <a:p>
            <a:r>
              <a:rPr lang="en-US" dirty="0" smtClean="0"/>
              <a:t>Literacy, Content Instruction and Critical Thinking go hand in hand.</a:t>
            </a:r>
          </a:p>
          <a:p>
            <a:r>
              <a:rPr lang="en-US" dirty="0" smtClean="0"/>
              <a:t>As we pursue excellence in teaching, it looks more and more like an expanding EQUILATERAL triangle!</a:t>
            </a:r>
          </a:p>
          <a:p>
            <a:r>
              <a:rPr lang="en-US" dirty="0" smtClean="0"/>
              <a:t>Focusing on (or neglecting) one of the vertices more than the other two creates an imbalanced learner.</a:t>
            </a:r>
          </a:p>
          <a:p>
            <a:r>
              <a:rPr lang="en-US" dirty="0" smtClean="0"/>
              <a:t>Literacy usually is the neglected vertex as abstraction in content and demand for thinking increase. It is usually assumed that literacy will magically happen.</a:t>
            </a:r>
          </a:p>
          <a:p>
            <a:endParaRPr lang="en-US" dirty="0"/>
          </a:p>
        </p:txBody>
      </p:sp>
    </p:spTree>
    <p:extLst>
      <p:ext uri="{BB962C8B-B14F-4D97-AF65-F5344CB8AC3E}">
        <p14:creationId xmlns:p14="http://schemas.microsoft.com/office/powerpoint/2010/main" val="1804617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225685"/>
          </a:xfrm>
        </p:spPr>
        <p:txBody>
          <a:bodyPr>
            <a:normAutofit/>
          </a:bodyPr>
          <a:lstStyle/>
          <a:p>
            <a:pPr algn="ctr"/>
            <a:r>
              <a:rPr lang="en-US" sz="4800" dirty="0" smtClean="0">
                <a:solidFill>
                  <a:srgbClr val="00B050"/>
                </a:solidFill>
              </a:rPr>
              <a:t>EFFECTIVE TEACHING strategies</a:t>
            </a:r>
            <a:endParaRPr lang="en-US" sz="4800" dirty="0">
              <a:solidFill>
                <a:srgbClr val="00B050"/>
              </a:solidFill>
            </a:endParaRPr>
          </a:p>
        </p:txBody>
      </p:sp>
      <p:sp>
        <p:nvSpPr>
          <p:cNvPr id="3" name="Content Placeholder 2"/>
          <p:cNvSpPr>
            <a:spLocks noGrp="1"/>
          </p:cNvSpPr>
          <p:nvPr>
            <p:ph idx="1"/>
          </p:nvPr>
        </p:nvSpPr>
        <p:spPr>
          <a:xfrm>
            <a:off x="136187" y="1089498"/>
            <a:ext cx="12192000" cy="5768502"/>
          </a:xfrm>
        </p:spPr>
        <p:txBody>
          <a:bodyPr/>
          <a:lstStyle/>
          <a:p>
            <a:pPr marL="0" indent="0" algn="ctr">
              <a:buNone/>
            </a:pPr>
            <a:endParaRPr lang="en-US" dirty="0"/>
          </a:p>
          <a:p>
            <a:pPr marL="0" indent="0" algn="ctr">
              <a:buNone/>
            </a:pPr>
            <a:endParaRPr lang="en-US" dirty="0"/>
          </a:p>
          <a:p>
            <a:pPr marL="0" indent="0" algn="ctr">
              <a:buNone/>
            </a:pPr>
            <a:endParaRPr lang="en-US" dirty="0" smtClean="0"/>
          </a:p>
          <a:p>
            <a:pPr marL="0" indent="0">
              <a:buNone/>
            </a:pPr>
            <a:r>
              <a:rPr lang="en-US" dirty="0" smtClean="0"/>
              <a:t> </a:t>
            </a:r>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a:t>
            </a:r>
            <a:endParaRPr lang="en-US" dirty="0"/>
          </a:p>
          <a:p>
            <a:pPr marL="0" indent="0" algn="ctr">
              <a:buNone/>
            </a:pPr>
            <a:endParaRPr lang="en-US" dirty="0" smtClean="0"/>
          </a:p>
          <a:p>
            <a:pPr marL="0" indent="0" algn="ctr">
              <a:buNone/>
            </a:pPr>
            <a:endParaRPr lang="en-US" dirty="0"/>
          </a:p>
          <a:p>
            <a:pPr marL="0" indent="0" algn="ctr">
              <a:buNone/>
            </a:pPr>
            <a:endParaRPr lang="en-US" dirty="0"/>
          </a:p>
        </p:txBody>
      </p:sp>
      <p:sp>
        <p:nvSpPr>
          <p:cNvPr id="4" name="Triangle 3"/>
          <p:cNvSpPr/>
          <p:nvPr/>
        </p:nvSpPr>
        <p:spPr>
          <a:xfrm>
            <a:off x="2529191" y="1770434"/>
            <a:ext cx="6070060" cy="4105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18357808">
            <a:off x="3621379" y="2126057"/>
            <a:ext cx="2490281" cy="369332"/>
          </a:xfrm>
          <a:prstGeom prst="rect">
            <a:avLst/>
          </a:prstGeom>
          <a:noFill/>
        </p:spPr>
        <p:txBody>
          <a:bodyPr wrap="square" rtlCol="0">
            <a:spAutoFit/>
          </a:bodyPr>
          <a:lstStyle/>
          <a:p>
            <a:pPr algn="ctr"/>
            <a:r>
              <a:rPr lang="en-US" dirty="0"/>
              <a:t>ACADEMIC </a:t>
            </a:r>
            <a:r>
              <a:rPr lang="en-US" dirty="0" smtClean="0"/>
              <a:t>LITERACY</a:t>
            </a:r>
            <a:endParaRPr lang="en-US" dirty="0"/>
          </a:p>
        </p:txBody>
      </p:sp>
      <p:sp>
        <p:nvSpPr>
          <p:cNvPr id="6" name="TextBox 5"/>
          <p:cNvSpPr txBox="1"/>
          <p:nvPr/>
        </p:nvSpPr>
        <p:spPr>
          <a:xfrm rot="3187634">
            <a:off x="5134296" y="1987558"/>
            <a:ext cx="1954318" cy="646331"/>
          </a:xfrm>
          <a:prstGeom prst="rect">
            <a:avLst/>
          </a:prstGeom>
          <a:noFill/>
        </p:spPr>
        <p:txBody>
          <a:bodyPr wrap="none" rtlCol="0">
            <a:spAutoFit/>
          </a:bodyPr>
          <a:lstStyle/>
          <a:p>
            <a:r>
              <a:rPr lang="en-US" dirty="0" smtClean="0"/>
              <a:t>COMMUNICATION</a:t>
            </a:r>
            <a:endParaRPr lang="en-US" dirty="0"/>
          </a:p>
          <a:p>
            <a:endParaRPr lang="en-US" dirty="0"/>
          </a:p>
        </p:txBody>
      </p:sp>
      <p:sp>
        <p:nvSpPr>
          <p:cNvPr id="8" name="TextBox 7"/>
          <p:cNvSpPr txBox="1"/>
          <p:nvPr/>
        </p:nvSpPr>
        <p:spPr>
          <a:xfrm>
            <a:off x="7810253" y="5909074"/>
            <a:ext cx="1010213" cy="369332"/>
          </a:xfrm>
          <a:prstGeom prst="rect">
            <a:avLst/>
          </a:prstGeom>
          <a:noFill/>
        </p:spPr>
        <p:txBody>
          <a:bodyPr wrap="none" rtlCol="0">
            <a:spAutoFit/>
          </a:bodyPr>
          <a:lstStyle/>
          <a:p>
            <a:r>
              <a:rPr lang="en-US" cap="all" dirty="0" smtClean="0"/>
              <a:t>Critical</a:t>
            </a:r>
            <a:endParaRPr lang="en-US" cap="all" dirty="0"/>
          </a:p>
        </p:txBody>
      </p:sp>
      <p:sp>
        <p:nvSpPr>
          <p:cNvPr id="9" name="TextBox 8"/>
          <p:cNvSpPr txBox="1"/>
          <p:nvPr/>
        </p:nvSpPr>
        <p:spPr>
          <a:xfrm rot="18519773">
            <a:off x="2018389" y="5261414"/>
            <a:ext cx="1156937" cy="369332"/>
          </a:xfrm>
          <a:prstGeom prst="rect">
            <a:avLst/>
          </a:prstGeom>
          <a:noFill/>
        </p:spPr>
        <p:txBody>
          <a:bodyPr wrap="square" rtlCol="0">
            <a:spAutoFit/>
          </a:bodyPr>
          <a:lstStyle/>
          <a:p>
            <a:r>
              <a:rPr lang="en-US" cap="all" dirty="0" smtClean="0"/>
              <a:t>Content</a:t>
            </a:r>
            <a:endParaRPr lang="en-US" cap="all" dirty="0"/>
          </a:p>
        </p:txBody>
      </p:sp>
      <p:sp>
        <p:nvSpPr>
          <p:cNvPr id="10" name="TextBox 9"/>
          <p:cNvSpPr txBox="1"/>
          <p:nvPr/>
        </p:nvSpPr>
        <p:spPr>
          <a:xfrm>
            <a:off x="2428433" y="5935231"/>
            <a:ext cx="1484702" cy="369332"/>
          </a:xfrm>
          <a:prstGeom prst="rect">
            <a:avLst/>
          </a:prstGeom>
          <a:noFill/>
        </p:spPr>
        <p:txBody>
          <a:bodyPr wrap="none" rtlCol="0">
            <a:spAutoFit/>
          </a:bodyPr>
          <a:lstStyle/>
          <a:p>
            <a:r>
              <a:rPr lang="en-US" cap="all" dirty="0" smtClean="0"/>
              <a:t>Instruction</a:t>
            </a:r>
            <a:endParaRPr lang="en-US" cap="all" dirty="0"/>
          </a:p>
        </p:txBody>
      </p:sp>
      <p:sp>
        <p:nvSpPr>
          <p:cNvPr id="11" name="TextBox 10"/>
          <p:cNvSpPr txBox="1"/>
          <p:nvPr/>
        </p:nvSpPr>
        <p:spPr>
          <a:xfrm rot="3085098">
            <a:off x="8029224" y="5276263"/>
            <a:ext cx="1140056" cy="369332"/>
          </a:xfrm>
          <a:prstGeom prst="rect">
            <a:avLst/>
          </a:prstGeom>
          <a:noFill/>
        </p:spPr>
        <p:txBody>
          <a:bodyPr wrap="none" rtlCol="0">
            <a:spAutoFit/>
          </a:bodyPr>
          <a:lstStyle/>
          <a:p>
            <a:r>
              <a:rPr lang="en-US" cap="all" dirty="0" smtClean="0"/>
              <a:t>Thinking</a:t>
            </a:r>
            <a:endParaRPr lang="en-US" cap="all" dirty="0"/>
          </a:p>
        </p:txBody>
      </p:sp>
      <p:graphicFrame>
        <p:nvGraphicFramePr>
          <p:cNvPr id="12" name="Diagram 11"/>
          <p:cNvGraphicFramePr/>
          <p:nvPr>
            <p:extLst>
              <p:ext uri="{D42A27DB-BD31-4B8C-83A1-F6EECF244321}">
                <p14:modId xmlns:p14="http://schemas.microsoft.com/office/powerpoint/2010/main" val="20632783"/>
              </p:ext>
            </p:extLst>
          </p:nvPr>
        </p:nvGraphicFramePr>
        <p:xfrm>
          <a:off x="3119164" y="3346059"/>
          <a:ext cx="4896370" cy="2331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ight Arrow 12"/>
          <p:cNvSpPr/>
          <p:nvPr/>
        </p:nvSpPr>
        <p:spPr>
          <a:xfrm rot="19715889">
            <a:off x="6133125" y="3783967"/>
            <a:ext cx="769522" cy="42231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2542086">
            <a:off x="4303825" y="3663691"/>
            <a:ext cx="855893" cy="353149"/>
          </a:xfrm>
          <a:prstGeom prst="rightArrow">
            <a:avLst>
              <a:gd name="adj1" fmla="val 50000"/>
              <a:gd name="adj2" fmla="val 50833"/>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266597" y="4861958"/>
            <a:ext cx="480623" cy="87513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076548" y="4124528"/>
            <a:ext cx="975345" cy="369332"/>
          </a:xfrm>
          <a:prstGeom prst="rect">
            <a:avLst/>
          </a:prstGeom>
          <a:noFill/>
        </p:spPr>
        <p:txBody>
          <a:bodyPr wrap="square" rtlCol="0">
            <a:spAutoFit/>
          </a:bodyPr>
          <a:lstStyle/>
          <a:p>
            <a:r>
              <a:rPr lang="en-US" smtClean="0"/>
              <a:t>Learning</a:t>
            </a:r>
            <a:endParaRPr lang="en-US"/>
          </a:p>
        </p:txBody>
      </p:sp>
    </p:spTree>
    <p:extLst>
      <p:ext uri="{BB962C8B-B14F-4D97-AF65-F5344CB8AC3E}">
        <p14:creationId xmlns:p14="http://schemas.microsoft.com/office/powerpoint/2010/main" val="1473392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749" y="618518"/>
            <a:ext cx="11206264" cy="1478570"/>
          </a:xfrm>
        </p:spPr>
        <p:txBody>
          <a:bodyPr/>
          <a:lstStyle/>
          <a:p>
            <a:pPr algn="ctr"/>
            <a:r>
              <a:rPr lang="en-US" dirty="0" smtClean="0"/>
              <a:t>BUT THE BIGGEST ELEPHANT IN THE CLASSROOOM?</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4800" dirty="0">
                <a:solidFill>
                  <a:srgbClr val="002060"/>
                </a:solidFill>
              </a:rPr>
              <a:t>THERE IS A BIG DIFFERENCE BETWEEN </a:t>
            </a:r>
            <a:r>
              <a:rPr lang="en-US" sz="4800" b="1" dirty="0">
                <a:solidFill>
                  <a:srgbClr val="002060"/>
                </a:solidFill>
              </a:rPr>
              <a:t>ASSESSING</a:t>
            </a:r>
            <a:r>
              <a:rPr lang="en-US" sz="4800" dirty="0">
                <a:solidFill>
                  <a:srgbClr val="002060"/>
                </a:solidFill>
              </a:rPr>
              <a:t> </a:t>
            </a:r>
            <a:r>
              <a:rPr lang="en-US" sz="4800" dirty="0" smtClean="0">
                <a:solidFill>
                  <a:srgbClr val="002060"/>
                </a:solidFill>
              </a:rPr>
              <a:t>LITERACY (READING </a:t>
            </a:r>
            <a:r>
              <a:rPr lang="en-US" sz="4800" dirty="0">
                <a:solidFill>
                  <a:srgbClr val="002060"/>
                </a:solidFill>
              </a:rPr>
              <a:t>COMPREHENSION </a:t>
            </a:r>
            <a:r>
              <a:rPr lang="en-US" sz="4800" dirty="0" smtClean="0">
                <a:solidFill>
                  <a:srgbClr val="002060"/>
                </a:solidFill>
              </a:rPr>
              <a:t>AND WRITING PROFICIENCY) AND </a:t>
            </a:r>
            <a:r>
              <a:rPr lang="en-US" sz="4800" b="1" dirty="0">
                <a:solidFill>
                  <a:srgbClr val="002060"/>
                </a:solidFill>
              </a:rPr>
              <a:t>TEACHING</a:t>
            </a:r>
            <a:r>
              <a:rPr lang="en-US" sz="4800" dirty="0">
                <a:solidFill>
                  <a:srgbClr val="002060"/>
                </a:solidFill>
              </a:rPr>
              <a:t> IT</a:t>
            </a:r>
          </a:p>
          <a:p>
            <a:pPr marL="0" indent="0">
              <a:buNone/>
            </a:pPr>
            <a:endParaRPr lang="en-US" dirty="0"/>
          </a:p>
        </p:txBody>
      </p:sp>
    </p:spTree>
    <p:extLst>
      <p:ext uri="{BB962C8B-B14F-4D97-AF65-F5344CB8AC3E}">
        <p14:creationId xmlns:p14="http://schemas.microsoft.com/office/powerpoint/2010/main" val="164865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233464" y="0"/>
            <a:ext cx="12665413" cy="1569660"/>
          </a:xfrm>
          <a:prstGeom prst="rect">
            <a:avLst/>
          </a:prstGeom>
          <a:noFill/>
        </p:spPr>
        <p:txBody>
          <a:bodyPr wrap="square" rtlCol="0">
            <a:spAutoFit/>
          </a:bodyPr>
          <a:lstStyle/>
          <a:p>
            <a:pPr algn="ctr"/>
            <a:r>
              <a:rPr lang="en-US" sz="3200" b="1" dirty="0">
                <a:solidFill>
                  <a:schemeClr val="bg1"/>
                </a:solidFill>
              </a:rPr>
              <a:t>So, what can we do with an educational environment that relegates literacy instruction, and more specifically, reading comprehension </a:t>
            </a:r>
            <a:r>
              <a:rPr lang="en-US" sz="3200" b="1" dirty="0" smtClean="0">
                <a:solidFill>
                  <a:schemeClr val="bg1"/>
                </a:solidFill>
              </a:rPr>
              <a:t>instruction, </a:t>
            </a:r>
            <a:r>
              <a:rPr lang="en-US" sz="3200" b="1" dirty="0">
                <a:solidFill>
                  <a:schemeClr val="bg1"/>
                </a:solidFill>
              </a:rPr>
              <a:t>to the lower </a:t>
            </a:r>
            <a:r>
              <a:rPr lang="en-US" sz="3200" b="1" dirty="0" smtClean="0">
                <a:solidFill>
                  <a:schemeClr val="bg1"/>
                </a:solidFill>
              </a:rPr>
              <a:t>grades like a pioneer one-room classroom</a:t>
            </a:r>
            <a:r>
              <a:rPr lang="en-US" sz="3200" dirty="0" smtClean="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1235312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90501"/>
            <a:ext cx="9905998" cy="821176"/>
          </a:xfrm>
        </p:spPr>
        <p:txBody>
          <a:bodyPr>
            <a:normAutofit/>
          </a:bodyPr>
          <a:lstStyle/>
          <a:p>
            <a:pPr algn="ctr"/>
            <a:r>
              <a:rPr lang="en-US" sz="3200" dirty="0" smtClean="0">
                <a:solidFill>
                  <a:schemeClr val="accent3">
                    <a:lumMod val="75000"/>
                  </a:schemeClr>
                </a:solidFill>
              </a:rPr>
              <a:t>Pioneering:  the only way to educational reform</a:t>
            </a:r>
            <a:endParaRPr lang="en-US" sz="3200" dirty="0">
              <a:solidFill>
                <a:schemeClr val="accent3">
                  <a:lumMod val="75000"/>
                </a:schemeClr>
              </a:solidFill>
            </a:endParaRPr>
          </a:p>
        </p:txBody>
      </p:sp>
      <p:sp>
        <p:nvSpPr>
          <p:cNvPr id="3" name="Content Placeholder 2"/>
          <p:cNvSpPr>
            <a:spLocks noGrp="1"/>
          </p:cNvSpPr>
          <p:nvPr>
            <p:ph idx="1"/>
          </p:nvPr>
        </p:nvSpPr>
        <p:spPr>
          <a:xfrm>
            <a:off x="680936" y="1964987"/>
            <a:ext cx="10603149" cy="3826214"/>
          </a:xfrm>
        </p:spPr>
        <p:txBody>
          <a:bodyPr/>
          <a:lstStyle/>
          <a:p>
            <a:pPr marL="0" indent="0" algn="ctr">
              <a:buNone/>
            </a:pPr>
            <a:r>
              <a:rPr lang="en-US" sz="4400" dirty="0"/>
              <a:t>With the LONG-TERM best interest of our students in mind, we try our best to </a:t>
            </a:r>
            <a:r>
              <a:rPr lang="en-US" sz="4400" dirty="0" smtClean="0"/>
              <a:t>pioneer in some </a:t>
            </a:r>
            <a:r>
              <a:rPr lang="en-US" sz="4400" dirty="0"/>
              <a:t>or all of the </a:t>
            </a:r>
            <a:r>
              <a:rPr lang="en-US" sz="4400" dirty="0" smtClean="0"/>
              <a:t>following ways:</a:t>
            </a:r>
          </a:p>
          <a:p>
            <a:pPr marL="0" indent="0">
              <a:buNone/>
            </a:pPr>
            <a:endParaRPr lang="en-US" dirty="0"/>
          </a:p>
          <a:p>
            <a:endParaRPr lang="en-US" dirty="0"/>
          </a:p>
        </p:txBody>
      </p:sp>
    </p:spTree>
    <p:extLst>
      <p:ext uri="{BB962C8B-B14F-4D97-AF65-F5344CB8AC3E}">
        <p14:creationId xmlns:p14="http://schemas.microsoft.com/office/powerpoint/2010/main" val="181712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sz="3000" dirty="0"/>
              <a:t>A.  Keep doing what we are doing:  teaching literacy across ALL the disciplines. </a:t>
            </a:r>
          </a:p>
          <a:p>
            <a:pPr marL="0" indent="0">
              <a:buNone/>
            </a:pPr>
            <a:r>
              <a:rPr lang="en-US" sz="3000" dirty="0"/>
              <a:t>B. If you do not feel confident doing this, learn how! It’s a teachable skill.</a:t>
            </a:r>
          </a:p>
          <a:p>
            <a:pPr marL="0" indent="0">
              <a:buNone/>
            </a:pPr>
            <a:r>
              <a:rPr lang="en-US" sz="3000" dirty="0"/>
              <a:t>C. Take risks. Like “Making Thinking Visible”</a:t>
            </a:r>
          </a:p>
          <a:p>
            <a:pPr marL="0" indent="0">
              <a:buNone/>
            </a:pPr>
            <a:r>
              <a:rPr lang="en-US" sz="3000" dirty="0"/>
              <a:t>D. Become an advocate for building background knowledge, skills in academic reading comprehension and literacy in relevant and meaningful ways. </a:t>
            </a:r>
          </a:p>
          <a:p>
            <a:pPr marL="0" indent="0">
              <a:buNone/>
            </a:pPr>
            <a:r>
              <a:rPr lang="en-US" sz="3000" dirty="0"/>
              <a:t>E. Become the leader in educational reform, helping parents and teachers alike to understand the need for this sort of “messy” instruction instead of the typical information dump, teach-test-hope for the </a:t>
            </a:r>
            <a:r>
              <a:rPr lang="en-US" sz="3000" dirty="0" smtClean="0"/>
              <a:t>best</a:t>
            </a:r>
            <a:r>
              <a:rPr lang="en-US" sz="3000" dirty="0"/>
              <a:t>! </a:t>
            </a:r>
          </a:p>
          <a:p>
            <a:pPr marL="0" indent="0">
              <a:buNone/>
            </a:pPr>
            <a:r>
              <a:rPr lang="en-US" sz="3000" dirty="0"/>
              <a:t>F. Help others understand the UNIVERSALS of </a:t>
            </a:r>
            <a:r>
              <a:rPr lang="en-US" sz="3000" dirty="0" smtClean="0"/>
              <a:t>education/instruction, </a:t>
            </a:r>
            <a:r>
              <a:rPr lang="en-US" sz="3000" dirty="0"/>
              <a:t>the expanding equilateral triangle, instead of the narrowly focused “subject area” or “language arts skills.” </a:t>
            </a:r>
          </a:p>
        </p:txBody>
      </p:sp>
    </p:spTree>
    <p:extLst>
      <p:ext uri="{BB962C8B-B14F-4D97-AF65-F5344CB8AC3E}">
        <p14:creationId xmlns:p14="http://schemas.microsoft.com/office/powerpoint/2010/main" val="122761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
                                        <p:tgtEl>
                                          <p:spTgt spid="3">
                                            <p:txEl>
                                              <p:pRg st="1" end="1"/>
                                            </p:txEl>
                                          </p:spTgt>
                                        </p:tgtEl>
                                      </p:cBhvr>
                                    </p:animEffect>
                                    <p:anim calcmode="lin" valueType="num">
                                      <p:cBhvr>
                                        <p:cTn id="1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The road to metacognition</a:t>
            </a:r>
            <a:endParaRPr lang="en-US" sz="4400" dirty="0"/>
          </a:p>
        </p:txBody>
      </p:sp>
      <p:sp>
        <p:nvSpPr>
          <p:cNvPr id="3" name="Content Placeholder 2"/>
          <p:cNvSpPr>
            <a:spLocks noGrp="1"/>
          </p:cNvSpPr>
          <p:nvPr>
            <p:ph idx="1"/>
          </p:nvPr>
        </p:nvSpPr>
        <p:spPr/>
        <p:txBody>
          <a:bodyPr>
            <a:normAutofit/>
          </a:bodyPr>
          <a:lstStyle/>
          <a:p>
            <a:pPr marL="0" indent="0" algn="ctr">
              <a:buNone/>
            </a:pPr>
            <a:r>
              <a:rPr lang="en-US" sz="5600" b="1" dirty="0" smtClean="0">
                <a:solidFill>
                  <a:schemeClr val="bg1"/>
                </a:solidFill>
              </a:rPr>
              <a:t>UNIQUE AND UNIVERSAL QUALITY OF EVERY “LITERATE” PERSON IN EVERY CONTEXT</a:t>
            </a:r>
            <a:endParaRPr lang="en-US" sz="5600" b="1" dirty="0">
              <a:solidFill>
                <a:schemeClr val="bg1"/>
              </a:solidFill>
            </a:endParaRPr>
          </a:p>
        </p:txBody>
      </p:sp>
    </p:spTree>
    <p:extLst>
      <p:ext uri="{BB962C8B-B14F-4D97-AF65-F5344CB8AC3E}">
        <p14:creationId xmlns:p14="http://schemas.microsoft.com/office/powerpoint/2010/main" val="98458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mph" presetSubtype="0" fill="hold" nodeType="clickEffect">
                                  <p:stCondLst>
                                    <p:cond delay="0"/>
                                  </p:stCondLst>
                                  <p:childTnLst>
                                    <p:anim calcmode="discrete" valueType="str">
                                      <p:cBhvr override="childStyle">
                                        <p:cTn id="12"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225685"/>
          </a:xfrm>
        </p:spPr>
        <p:txBody>
          <a:bodyPr>
            <a:normAutofit fontScale="90000"/>
          </a:bodyPr>
          <a:lstStyle/>
          <a:p>
            <a:pPr algn="ctr"/>
            <a:r>
              <a:rPr lang="en-US" sz="4800" dirty="0" smtClean="0">
                <a:solidFill>
                  <a:srgbClr val="00B050"/>
                </a:solidFill>
              </a:rPr>
              <a:t>EFFECTIVE reading comprehension TEACHING strategies</a:t>
            </a:r>
            <a:endParaRPr lang="en-US" sz="4800" dirty="0">
              <a:solidFill>
                <a:srgbClr val="00B050"/>
              </a:solidFill>
            </a:endParaRPr>
          </a:p>
        </p:txBody>
      </p:sp>
      <p:sp>
        <p:nvSpPr>
          <p:cNvPr id="3" name="Content Placeholder 2"/>
          <p:cNvSpPr>
            <a:spLocks noGrp="1"/>
          </p:cNvSpPr>
          <p:nvPr>
            <p:ph idx="1"/>
          </p:nvPr>
        </p:nvSpPr>
        <p:spPr>
          <a:xfrm>
            <a:off x="136187" y="1089498"/>
            <a:ext cx="12192000" cy="5768502"/>
          </a:xfrm>
        </p:spPr>
        <p:txBody>
          <a:bodyPr>
            <a:normAutofit lnSpcReduction="10000"/>
          </a:bodyPr>
          <a:lstStyle/>
          <a:p>
            <a:pPr marL="0" indent="0" algn="ctr">
              <a:buNone/>
            </a:pPr>
            <a:endParaRPr lang="en-US" dirty="0"/>
          </a:p>
          <a:p>
            <a:pPr marL="0" indent="0" algn="ctr">
              <a:buNone/>
            </a:pPr>
            <a:endParaRPr lang="en-US" dirty="0"/>
          </a:p>
          <a:p>
            <a:pPr marL="0" indent="0" algn="ctr">
              <a:buNone/>
            </a:pPr>
            <a:endParaRPr lang="en-US" dirty="0" smtClean="0"/>
          </a:p>
          <a:p>
            <a:pPr marL="0" indent="0">
              <a:buNone/>
            </a:pPr>
            <a:r>
              <a:rPr lang="en-US" dirty="0" smtClean="0"/>
              <a:t> </a:t>
            </a:r>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dirty="0" smtClean="0"/>
              <a:t>©</a:t>
            </a:r>
            <a:endParaRPr lang="en-US" sz="3600" dirty="0"/>
          </a:p>
          <a:p>
            <a:pPr marL="0" indent="0" algn="ctr">
              <a:buNone/>
            </a:pPr>
            <a:endParaRPr lang="en-US" dirty="0" smtClean="0"/>
          </a:p>
          <a:p>
            <a:pPr marL="0" indent="0" algn="ctr">
              <a:buNone/>
            </a:pPr>
            <a:endParaRPr lang="en-US" dirty="0"/>
          </a:p>
          <a:p>
            <a:pPr marL="0" indent="0" algn="ctr">
              <a:buNone/>
            </a:pPr>
            <a:endParaRPr lang="en-US" dirty="0"/>
          </a:p>
        </p:txBody>
      </p:sp>
      <p:sp>
        <p:nvSpPr>
          <p:cNvPr id="4" name="Triangle 3"/>
          <p:cNvSpPr/>
          <p:nvPr/>
        </p:nvSpPr>
        <p:spPr>
          <a:xfrm>
            <a:off x="2529191" y="1770434"/>
            <a:ext cx="6070060" cy="4105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18357808">
            <a:off x="3621379" y="2126057"/>
            <a:ext cx="2490281" cy="369332"/>
          </a:xfrm>
          <a:prstGeom prst="rect">
            <a:avLst/>
          </a:prstGeom>
          <a:noFill/>
        </p:spPr>
        <p:txBody>
          <a:bodyPr wrap="square" rtlCol="0">
            <a:spAutoFit/>
          </a:bodyPr>
          <a:lstStyle/>
          <a:p>
            <a:pPr algn="ctr"/>
            <a:r>
              <a:rPr lang="en-US" dirty="0"/>
              <a:t>ACADEMIC </a:t>
            </a:r>
            <a:r>
              <a:rPr lang="en-US" dirty="0" smtClean="0"/>
              <a:t>LITERACY</a:t>
            </a:r>
            <a:endParaRPr lang="en-US" dirty="0"/>
          </a:p>
        </p:txBody>
      </p:sp>
      <p:sp>
        <p:nvSpPr>
          <p:cNvPr id="6" name="TextBox 5"/>
          <p:cNvSpPr txBox="1"/>
          <p:nvPr/>
        </p:nvSpPr>
        <p:spPr>
          <a:xfrm rot="3187634">
            <a:off x="5134296" y="1987558"/>
            <a:ext cx="1954318" cy="646331"/>
          </a:xfrm>
          <a:prstGeom prst="rect">
            <a:avLst/>
          </a:prstGeom>
          <a:noFill/>
        </p:spPr>
        <p:txBody>
          <a:bodyPr wrap="none" rtlCol="0">
            <a:spAutoFit/>
          </a:bodyPr>
          <a:lstStyle/>
          <a:p>
            <a:r>
              <a:rPr lang="en-US" dirty="0" smtClean="0"/>
              <a:t>COMMUNICATION</a:t>
            </a:r>
            <a:endParaRPr lang="en-US" dirty="0"/>
          </a:p>
          <a:p>
            <a:endParaRPr lang="en-US" dirty="0"/>
          </a:p>
        </p:txBody>
      </p:sp>
      <p:sp>
        <p:nvSpPr>
          <p:cNvPr id="8" name="TextBox 7"/>
          <p:cNvSpPr txBox="1"/>
          <p:nvPr/>
        </p:nvSpPr>
        <p:spPr>
          <a:xfrm>
            <a:off x="7810253" y="5909074"/>
            <a:ext cx="1010213" cy="369332"/>
          </a:xfrm>
          <a:prstGeom prst="rect">
            <a:avLst/>
          </a:prstGeom>
          <a:noFill/>
        </p:spPr>
        <p:txBody>
          <a:bodyPr wrap="none" rtlCol="0">
            <a:spAutoFit/>
          </a:bodyPr>
          <a:lstStyle/>
          <a:p>
            <a:r>
              <a:rPr lang="en-US" cap="all" dirty="0" smtClean="0"/>
              <a:t>Critical</a:t>
            </a:r>
            <a:endParaRPr lang="en-US" cap="all" dirty="0"/>
          </a:p>
        </p:txBody>
      </p:sp>
      <p:sp>
        <p:nvSpPr>
          <p:cNvPr id="9" name="TextBox 8"/>
          <p:cNvSpPr txBox="1"/>
          <p:nvPr/>
        </p:nvSpPr>
        <p:spPr>
          <a:xfrm rot="18519773">
            <a:off x="2018389" y="5261414"/>
            <a:ext cx="1156937" cy="369332"/>
          </a:xfrm>
          <a:prstGeom prst="rect">
            <a:avLst/>
          </a:prstGeom>
          <a:noFill/>
        </p:spPr>
        <p:txBody>
          <a:bodyPr wrap="square" rtlCol="0">
            <a:spAutoFit/>
          </a:bodyPr>
          <a:lstStyle/>
          <a:p>
            <a:r>
              <a:rPr lang="en-US" cap="all" dirty="0" smtClean="0"/>
              <a:t>Content</a:t>
            </a:r>
            <a:endParaRPr lang="en-US" cap="all" dirty="0"/>
          </a:p>
        </p:txBody>
      </p:sp>
      <p:sp>
        <p:nvSpPr>
          <p:cNvPr id="10" name="TextBox 9"/>
          <p:cNvSpPr txBox="1"/>
          <p:nvPr/>
        </p:nvSpPr>
        <p:spPr>
          <a:xfrm>
            <a:off x="2428433" y="5935231"/>
            <a:ext cx="1484702" cy="369332"/>
          </a:xfrm>
          <a:prstGeom prst="rect">
            <a:avLst/>
          </a:prstGeom>
          <a:noFill/>
        </p:spPr>
        <p:txBody>
          <a:bodyPr wrap="none" rtlCol="0">
            <a:spAutoFit/>
          </a:bodyPr>
          <a:lstStyle/>
          <a:p>
            <a:r>
              <a:rPr lang="en-US" cap="all" dirty="0" smtClean="0"/>
              <a:t>Instruction</a:t>
            </a:r>
            <a:endParaRPr lang="en-US" cap="all" dirty="0"/>
          </a:p>
        </p:txBody>
      </p:sp>
      <p:sp>
        <p:nvSpPr>
          <p:cNvPr id="11" name="TextBox 10"/>
          <p:cNvSpPr txBox="1"/>
          <p:nvPr/>
        </p:nvSpPr>
        <p:spPr>
          <a:xfrm rot="3085098">
            <a:off x="8029224" y="5276263"/>
            <a:ext cx="1140056" cy="369332"/>
          </a:xfrm>
          <a:prstGeom prst="rect">
            <a:avLst/>
          </a:prstGeom>
          <a:noFill/>
        </p:spPr>
        <p:txBody>
          <a:bodyPr wrap="none" rtlCol="0">
            <a:spAutoFit/>
          </a:bodyPr>
          <a:lstStyle/>
          <a:p>
            <a:r>
              <a:rPr lang="en-US" cap="all" dirty="0" smtClean="0"/>
              <a:t>Thinking</a:t>
            </a:r>
            <a:endParaRPr lang="en-US" cap="all" dirty="0"/>
          </a:p>
        </p:txBody>
      </p:sp>
      <p:graphicFrame>
        <p:nvGraphicFramePr>
          <p:cNvPr id="12" name="Diagram 11"/>
          <p:cNvGraphicFramePr/>
          <p:nvPr/>
        </p:nvGraphicFramePr>
        <p:xfrm>
          <a:off x="3119164" y="3346059"/>
          <a:ext cx="4896370" cy="2331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ight Arrow 12"/>
          <p:cNvSpPr/>
          <p:nvPr/>
        </p:nvSpPr>
        <p:spPr>
          <a:xfrm rot="19715889">
            <a:off x="6133125" y="3783967"/>
            <a:ext cx="769522" cy="42231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2542086">
            <a:off x="4303825" y="3663691"/>
            <a:ext cx="855893" cy="353149"/>
          </a:xfrm>
          <a:prstGeom prst="rightArrow">
            <a:avLst>
              <a:gd name="adj1" fmla="val 50000"/>
              <a:gd name="adj2" fmla="val 50833"/>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266597" y="4861958"/>
            <a:ext cx="480623" cy="87513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077009" y="3992283"/>
            <a:ext cx="1005206" cy="923330"/>
          </a:xfrm>
          <a:prstGeom prst="rect">
            <a:avLst/>
          </a:prstGeom>
          <a:noFill/>
        </p:spPr>
        <p:txBody>
          <a:bodyPr wrap="square" rtlCol="0">
            <a:spAutoFit/>
          </a:bodyPr>
          <a:lstStyle/>
          <a:p>
            <a:r>
              <a:rPr lang="en-US" dirty="0" smtClean="0"/>
              <a:t>Learning</a:t>
            </a:r>
          </a:p>
          <a:p>
            <a:r>
              <a:rPr lang="en-US" dirty="0" err="1" smtClean="0"/>
              <a:t>Metacog-nition</a:t>
            </a:r>
            <a:endParaRPr lang="en-US" dirty="0"/>
          </a:p>
        </p:txBody>
      </p:sp>
    </p:spTree>
    <p:extLst>
      <p:ext uri="{BB962C8B-B14F-4D97-AF65-F5344CB8AC3E}">
        <p14:creationId xmlns:p14="http://schemas.microsoft.com/office/powerpoint/2010/main" val="1165225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956"/>
            <a:ext cx="12191999" cy="1478570"/>
          </a:xfrm>
        </p:spPr>
        <p:txBody>
          <a:bodyPr>
            <a:noAutofit/>
          </a:bodyPr>
          <a:lstStyle/>
          <a:p>
            <a:pPr algn="ctr"/>
            <a:r>
              <a:rPr lang="en-US" sz="4400" dirty="0" smtClean="0"/>
              <a:t>MESSY AND BEAUTIFUL READING COMPREHENSION INSTRUCTIONAL STRATEGIES</a:t>
            </a:r>
            <a:endParaRPr lang="en-US" sz="4400" dirty="0"/>
          </a:p>
        </p:txBody>
      </p:sp>
      <p:sp>
        <p:nvSpPr>
          <p:cNvPr id="3" name="Content Placeholder 2"/>
          <p:cNvSpPr>
            <a:spLocks noGrp="1"/>
          </p:cNvSpPr>
          <p:nvPr>
            <p:ph idx="1"/>
          </p:nvPr>
        </p:nvSpPr>
        <p:spPr/>
        <p:txBody>
          <a:bodyPr>
            <a:normAutofit/>
          </a:bodyPr>
          <a:lstStyle/>
          <a:p>
            <a:r>
              <a:rPr lang="en-US" sz="3600" dirty="0" smtClean="0"/>
              <a:t>PRE-READING COMPREHENSION STRATEGIES</a:t>
            </a:r>
          </a:p>
          <a:p>
            <a:r>
              <a:rPr lang="en-US" sz="3600" dirty="0" smtClean="0"/>
              <a:t>WHILE-READING COMPREHENSION STRATEGIES</a:t>
            </a:r>
          </a:p>
          <a:p>
            <a:r>
              <a:rPr lang="en-US" sz="3600" dirty="0" smtClean="0"/>
              <a:t>POST-READING COMPREHENSION STRATEGIES</a:t>
            </a:r>
            <a:endParaRPr lang="en-US" sz="3600" dirty="0"/>
          </a:p>
        </p:txBody>
      </p:sp>
    </p:spTree>
    <p:extLst>
      <p:ext uri="{BB962C8B-B14F-4D97-AF65-F5344CB8AC3E}">
        <p14:creationId xmlns:p14="http://schemas.microsoft.com/office/powerpoint/2010/main" val="1290171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823" y="151590"/>
            <a:ext cx="11245175" cy="879542"/>
          </a:xfrm>
        </p:spPr>
        <p:txBody>
          <a:bodyPr/>
          <a:lstStyle/>
          <a:p>
            <a:pPr algn="ctr"/>
            <a:r>
              <a:rPr lang="en-US" dirty="0" smtClean="0"/>
              <a:t>Pre-    WHILE-   post- comprehension strategies</a:t>
            </a:r>
            <a:endParaRPr lang="en-US" dirty="0"/>
          </a:p>
        </p:txBody>
      </p:sp>
      <p:sp>
        <p:nvSpPr>
          <p:cNvPr id="3" name="Content Placeholder 2"/>
          <p:cNvSpPr>
            <a:spLocks noGrp="1"/>
          </p:cNvSpPr>
          <p:nvPr>
            <p:ph idx="1"/>
          </p:nvPr>
        </p:nvSpPr>
        <p:spPr>
          <a:xfrm>
            <a:off x="1141410" y="1031131"/>
            <a:ext cx="9905999" cy="5661499"/>
          </a:xfrm>
        </p:spPr>
        <p:txBody>
          <a:bodyPr>
            <a:noAutofit/>
          </a:bodyPr>
          <a:lstStyle/>
          <a:p>
            <a:r>
              <a:rPr lang="en-US" sz="2000" dirty="0" smtClean="0"/>
              <a:t>Close Reading</a:t>
            </a:r>
          </a:p>
          <a:p>
            <a:r>
              <a:rPr lang="en-US" sz="2000" dirty="0" smtClean="0"/>
              <a:t>Cloze Reading</a:t>
            </a:r>
          </a:p>
          <a:p>
            <a:r>
              <a:rPr lang="en-US" sz="2000" dirty="0" smtClean="0"/>
              <a:t>Mapping transition/signal words</a:t>
            </a:r>
          </a:p>
          <a:p>
            <a:r>
              <a:rPr lang="en-US" sz="2000" dirty="0" smtClean="0"/>
              <a:t>“Look at the questions BEFORE”</a:t>
            </a:r>
          </a:p>
          <a:p>
            <a:r>
              <a:rPr lang="en-US" sz="2000" dirty="0" smtClean="0"/>
              <a:t>Read/Think Aloud</a:t>
            </a:r>
          </a:p>
          <a:p>
            <a:r>
              <a:rPr lang="en-US" sz="2000" u="sng" dirty="0" smtClean="0"/>
              <a:t>Making Thinking Visible</a:t>
            </a:r>
          </a:p>
          <a:p>
            <a:r>
              <a:rPr lang="en-US" sz="2000" dirty="0" smtClean="0"/>
              <a:t>Contextualized Vocabulary Instruction</a:t>
            </a:r>
          </a:p>
          <a:p>
            <a:r>
              <a:rPr lang="en-US" sz="2000" dirty="0" smtClean="0"/>
              <a:t>Predict based on skimming and scanning</a:t>
            </a:r>
          </a:p>
          <a:p>
            <a:r>
              <a:rPr lang="en-US" sz="2000" dirty="0" smtClean="0"/>
              <a:t>Using unknown vocabulary</a:t>
            </a:r>
          </a:p>
          <a:p>
            <a:r>
              <a:rPr lang="en-US" sz="2000" dirty="0" smtClean="0"/>
              <a:t>Stop and Summarize</a:t>
            </a:r>
          </a:p>
          <a:p>
            <a:r>
              <a:rPr lang="en-US" sz="2000" dirty="0" smtClean="0"/>
              <a:t>_____________________________________?</a:t>
            </a:r>
            <a:endParaRPr lang="en-US" sz="2000" dirty="0"/>
          </a:p>
        </p:txBody>
      </p:sp>
    </p:spTree>
    <p:extLst>
      <p:ext uri="{BB962C8B-B14F-4D97-AF65-F5344CB8AC3E}">
        <p14:creationId xmlns:p14="http://schemas.microsoft.com/office/powerpoint/2010/main" val="2069828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44050980"/>
              </p:ext>
            </p:extLst>
          </p:nvPr>
        </p:nvGraphicFramePr>
        <p:xfrm>
          <a:off x="1141413" y="-1"/>
          <a:ext cx="9906000" cy="631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489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6187" y="0"/>
            <a:ext cx="12055813" cy="1050587"/>
          </a:xfrm>
        </p:spPr>
        <p:txBody>
          <a:bodyPr/>
          <a:lstStyle/>
          <a:p>
            <a:pPr algn="ctr"/>
            <a:r>
              <a:rPr lang="en-US" dirty="0" smtClean="0"/>
              <a:t>TODAY’S FOCUS:  PRE-READING COMPREHENSION STRATEGIES</a:t>
            </a:r>
            <a:endParaRPr lang="en-US" dirty="0"/>
          </a:p>
        </p:txBody>
      </p:sp>
      <p:sp>
        <p:nvSpPr>
          <p:cNvPr id="3" name="Content Placeholder 2"/>
          <p:cNvSpPr>
            <a:spLocks noGrp="1"/>
          </p:cNvSpPr>
          <p:nvPr>
            <p:ph idx="1"/>
          </p:nvPr>
        </p:nvSpPr>
        <p:spPr>
          <a:xfrm>
            <a:off x="0" y="2782110"/>
            <a:ext cx="12055813" cy="3929976"/>
          </a:xfrm>
        </p:spPr>
        <p:txBody>
          <a:bodyPr>
            <a:noAutofit/>
          </a:bodyPr>
          <a:lstStyle/>
          <a:p>
            <a:pPr marL="514350" indent="-514350">
              <a:buFont typeface="+mj-lt"/>
              <a:buAutoNum type="arabicPeriod"/>
            </a:pPr>
            <a:r>
              <a:rPr lang="en-US" sz="3200" b="1" dirty="0" smtClean="0"/>
              <a:t>In helping our students progress in their pre-reading comprehension strategies, what role does metacognition play and how can we help students succeed in their reconstructing the meaning of any kind of text?</a:t>
            </a:r>
          </a:p>
          <a:p>
            <a:pPr marL="514350" indent="-514350">
              <a:buFont typeface="+mj-lt"/>
              <a:buAutoNum type="arabicPeriod"/>
            </a:pPr>
            <a:r>
              <a:rPr lang="en-US" sz="3200" b="1" dirty="0" smtClean="0"/>
              <a:t>What are the universal teaching principles in teaching pre-reading comprehension strategies?</a:t>
            </a:r>
            <a:endParaRPr lang="en-US" sz="3200" b="1" dirty="0"/>
          </a:p>
        </p:txBody>
      </p:sp>
      <p:sp>
        <p:nvSpPr>
          <p:cNvPr id="4" name="TextBox 3"/>
          <p:cNvSpPr txBox="1"/>
          <p:nvPr/>
        </p:nvSpPr>
        <p:spPr>
          <a:xfrm>
            <a:off x="2509735" y="1623961"/>
            <a:ext cx="6070061" cy="584775"/>
          </a:xfrm>
          <a:prstGeom prst="rect">
            <a:avLst/>
          </a:prstGeom>
          <a:noFill/>
        </p:spPr>
        <p:txBody>
          <a:bodyPr wrap="square" rtlCol="0">
            <a:spAutoFit/>
          </a:bodyPr>
          <a:lstStyle/>
          <a:p>
            <a:pPr algn="ctr"/>
            <a:r>
              <a:rPr lang="en-US" sz="3200" b="1" dirty="0"/>
              <a:t>QUESTIONS FOR REFLECTION:  </a:t>
            </a:r>
          </a:p>
        </p:txBody>
      </p:sp>
    </p:spTree>
    <p:extLst>
      <p:ext uri="{BB962C8B-B14F-4D97-AF65-F5344CB8AC3E}">
        <p14:creationId xmlns:p14="http://schemas.microsoft.com/office/powerpoint/2010/main" val="192435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758757"/>
          </a:xfrm>
        </p:spPr>
        <p:txBody>
          <a:bodyPr>
            <a:normAutofit/>
          </a:bodyPr>
          <a:lstStyle/>
          <a:p>
            <a:pPr algn="ctr"/>
            <a:r>
              <a:rPr lang="en-US" sz="2400" b="1" dirty="0" smtClean="0">
                <a:solidFill>
                  <a:srgbClr val="FF0000"/>
                </a:solidFill>
              </a:rPr>
              <a:t>3 universal METACOGNITIVE principles of teaching pre-reading strategies</a:t>
            </a:r>
            <a:endParaRPr lang="en-US" sz="2400" b="1" dirty="0">
              <a:solidFill>
                <a:srgbClr val="FF0000"/>
              </a:solidFill>
            </a:endParaRPr>
          </a:p>
        </p:txBody>
      </p:sp>
      <p:sp>
        <p:nvSpPr>
          <p:cNvPr id="3" name="Content Placeholder 2"/>
          <p:cNvSpPr>
            <a:spLocks noGrp="1"/>
          </p:cNvSpPr>
          <p:nvPr>
            <p:ph idx="1"/>
          </p:nvPr>
        </p:nvSpPr>
        <p:spPr>
          <a:xfrm>
            <a:off x="2" y="758757"/>
            <a:ext cx="12003930" cy="6099243"/>
          </a:xfrm>
        </p:spPr>
        <p:txBody>
          <a:bodyPr>
            <a:normAutofit fontScale="77500" lnSpcReduction="20000"/>
          </a:bodyPr>
          <a:lstStyle/>
          <a:p>
            <a:pPr marL="457200" indent="-457200">
              <a:buFont typeface="+mj-lt"/>
              <a:buAutoNum type="arabicPeriod"/>
            </a:pPr>
            <a:r>
              <a:rPr lang="en-US" sz="3800" dirty="0" smtClean="0"/>
              <a:t>SKIM/SCAN the material to be reconstructed to determine the depth and relevance of your own background knowledge.</a:t>
            </a:r>
          </a:p>
          <a:p>
            <a:pPr marL="457200" indent="-457200">
              <a:buFont typeface="+mj-lt"/>
              <a:buAutoNum type="arabicPeriod"/>
            </a:pPr>
            <a:r>
              <a:rPr lang="en-US" sz="3800" dirty="0" smtClean="0"/>
              <a:t>PREDICT </a:t>
            </a:r>
            <a:r>
              <a:rPr lang="en-US" sz="3800" dirty="0"/>
              <a:t>a main idea that does the following:  </a:t>
            </a:r>
            <a:r>
              <a:rPr lang="en-US" sz="3800" dirty="0" smtClean="0"/>
              <a:t>STATES </a:t>
            </a:r>
            <a:r>
              <a:rPr lang="en-US" sz="3800" dirty="0"/>
              <a:t>the suggested topic in the context of a </a:t>
            </a:r>
            <a:r>
              <a:rPr lang="en-US" sz="3800" dirty="0" smtClean="0"/>
              <a:t>FULL SENTENCE that suggests the relationship of ALL </a:t>
            </a:r>
            <a:r>
              <a:rPr lang="en-US" sz="3800" dirty="0"/>
              <a:t>the information they </a:t>
            </a:r>
            <a:r>
              <a:rPr lang="en-US" sz="3800" dirty="0" smtClean="0"/>
              <a:t>have gained having </a:t>
            </a:r>
            <a:r>
              <a:rPr lang="en-US" sz="3800" dirty="0"/>
              <a:t>skimmed and scanned. </a:t>
            </a:r>
            <a:r>
              <a:rPr lang="en-US" sz="3800" dirty="0" smtClean="0"/>
              <a:t>                       </a:t>
            </a:r>
            <a:r>
              <a:rPr lang="en-US" sz="1500" dirty="0" smtClean="0"/>
              <a:t>(“The passage will be about love” vs. “The outward expression and inward feeling of love are different for different cultures.”)</a:t>
            </a:r>
          </a:p>
          <a:p>
            <a:pPr marL="457200" indent="-457200">
              <a:buFont typeface="+mj-lt"/>
              <a:buAutoNum type="arabicPeriod"/>
            </a:pPr>
            <a:r>
              <a:rPr lang="en-US" sz="3800" dirty="0"/>
              <a:t> </a:t>
            </a:r>
            <a:r>
              <a:rPr lang="en-US" sz="3800" dirty="0" smtClean="0"/>
              <a:t>STATE </a:t>
            </a:r>
            <a:r>
              <a:rPr lang="en-US" sz="3800" dirty="0"/>
              <a:t>an </a:t>
            </a:r>
            <a:r>
              <a:rPr lang="en-US" sz="3800" dirty="0" smtClean="0"/>
              <a:t>objective </a:t>
            </a:r>
            <a:r>
              <a:rPr lang="en-US" sz="3800" dirty="0"/>
              <a:t>for reading the material they are pre-reading, </a:t>
            </a:r>
            <a:r>
              <a:rPr lang="en-US" sz="3800" dirty="0" smtClean="0"/>
              <a:t>whether the teacher has provided one or not. The objective must be ACTIVE </a:t>
            </a:r>
            <a:r>
              <a:rPr lang="en-US" sz="3800" dirty="0"/>
              <a:t>(not passive like “absorb the material” or “know everything</a:t>
            </a:r>
            <a:r>
              <a:rPr lang="en-US" sz="3800" dirty="0" smtClean="0"/>
              <a:t>”), ACADEMIC </a:t>
            </a:r>
            <a:r>
              <a:rPr lang="en-US" sz="3800" dirty="0"/>
              <a:t>(self-assessing whether their objective fits into a larger community and/or curriculum), </a:t>
            </a:r>
            <a:r>
              <a:rPr lang="en-US" sz="3800" dirty="0" smtClean="0"/>
              <a:t>and ANCILLARY </a:t>
            </a:r>
            <a:r>
              <a:rPr lang="en-US" sz="3800" dirty="0"/>
              <a:t>(where students can “pull it out” when </a:t>
            </a:r>
            <a:r>
              <a:rPr lang="en-US" sz="3800" dirty="0" smtClean="0"/>
              <a:t>they stumble </a:t>
            </a:r>
            <a:r>
              <a:rPr lang="en-US" sz="3800" dirty="0"/>
              <a:t>on obstacles in reconstructing the material, what they might call “getting lost</a:t>
            </a:r>
            <a:r>
              <a:rPr lang="en-US" sz="3800" dirty="0" smtClean="0"/>
              <a:t>”).</a:t>
            </a: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212499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393176"/>
          </a:xfrm>
        </p:spPr>
        <p:txBody>
          <a:bodyPr>
            <a:normAutofit/>
          </a:bodyPr>
          <a:lstStyle/>
          <a:p>
            <a:pPr algn="ctr"/>
            <a:r>
              <a:rPr lang="en-US" sz="6000" dirty="0"/>
              <a:t>The number one predictor of reading comprehension level </a:t>
            </a:r>
            <a:r>
              <a:rPr lang="en-US" sz="6000" dirty="0" smtClean="0"/>
              <a:t/>
            </a:r>
            <a:br>
              <a:rPr lang="en-US" sz="6000" dirty="0" smtClean="0"/>
            </a:br>
            <a:r>
              <a:rPr lang="en-US" sz="3000" dirty="0" smtClean="0"/>
              <a:t>(frustration, instructional and independent) </a:t>
            </a:r>
            <a:r>
              <a:rPr lang="en-US" dirty="0" smtClean="0"/>
              <a:t/>
            </a:r>
            <a:br>
              <a:rPr lang="en-US" dirty="0" smtClean="0"/>
            </a:br>
            <a:r>
              <a:rPr lang="en-US" sz="6000" dirty="0" smtClean="0"/>
              <a:t>is </a:t>
            </a:r>
            <a:r>
              <a:rPr lang="en-US" sz="6000" dirty="0">
                <a:solidFill>
                  <a:srgbClr val="FF0000"/>
                </a:solidFill>
              </a:rPr>
              <a:t>appropriate </a:t>
            </a:r>
            <a:r>
              <a:rPr lang="en-US" sz="6000" dirty="0" smtClean="0">
                <a:solidFill>
                  <a:srgbClr val="FF0000"/>
                </a:solidFill>
              </a:rPr>
              <a:t>USE OF </a:t>
            </a:r>
            <a:r>
              <a:rPr lang="en-US" sz="6000" dirty="0" smtClean="0"/>
              <a:t>background </a:t>
            </a:r>
            <a:r>
              <a:rPr lang="en-US" sz="6000" dirty="0"/>
              <a:t>knowledge. </a:t>
            </a:r>
          </a:p>
        </p:txBody>
      </p:sp>
    </p:spTree>
    <p:extLst>
      <p:ext uri="{BB962C8B-B14F-4D97-AF65-F5344CB8AC3E}">
        <p14:creationId xmlns:p14="http://schemas.microsoft.com/office/powerpoint/2010/main" val="1571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1" nodeType="clickEffect">
                                  <p:stCondLst>
                                    <p:cond delay="0"/>
                                  </p:stCondLst>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2" nodeType="clickEffect">
                                  <p:stCondLst>
                                    <p:cond delay="0"/>
                                  </p:stCondLst>
                                  <p:childTnLst>
                                    <p:animEffect transition="out" filter="fade">
                                      <p:cBhvr>
                                        <p:cTn id="19" dur="500" tmFilter="0, 0; .2, .5; .8, .5; 1, 0"/>
                                        <p:tgtEl>
                                          <p:spTgt spid="2"/>
                                        </p:tgtEl>
                                      </p:cBhvr>
                                    </p:animEffect>
                                    <p:animScale>
                                      <p:cBhvr>
                                        <p:cTn id="2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451542"/>
          </a:xfrm>
        </p:spPr>
        <p:txBody>
          <a:bodyPr>
            <a:normAutofit/>
          </a:bodyPr>
          <a:lstStyle/>
          <a:p>
            <a:pPr algn="ctr"/>
            <a:r>
              <a:rPr lang="en-US" sz="7200" dirty="0" smtClean="0">
                <a:effectLst>
                  <a:glow rad="139700">
                    <a:schemeClr val="accent1">
                      <a:satMod val="175000"/>
                      <a:alpha val="40000"/>
                    </a:schemeClr>
                  </a:glow>
                </a:effectLst>
              </a:rPr>
              <a:t>FUN WITH</a:t>
            </a:r>
            <a:br>
              <a:rPr lang="en-US" sz="7200" dirty="0" smtClean="0">
                <a:effectLst>
                  <a:glow rad="139700">
                    <a:schemeClr val="accent1">
                      <a:satMod val="175000"/>
                      <a:alpha val="40000"/>
                    </a:schemeClr>
                  </a:glow>
                </a:effectLst>
              </a:rPr>
            </a:br>
            <a:r>
              <a:rPr lang="en-US" sz="7200" dirty="0" smtClean="0">
                <a:effectLst>
                  <a:glow rad="139700">
                    <a:schemeClr val="accent1">
                      <a:satMod val="175000"/>
                      <a:alpha val="40000"/>
                    </a:schemeClr>
                  </a:glow>
                </a:effectLst>
              </a:rPr>
              <a:t>BACKGROUND</a:t>
            </a:r>
            <a:br>
              <a:rPr lang="en-US" sz="7200" dirty="0" smtClean="0">
                <a:effectLst>
                  <a:glow rad="139700">
                    <a:schemeClr val="accent1">
                      <a:satMod val="175000"/>
                      <a:alpha val="40000"/>
                    </a:schemeClr>
                  </a:glow>
                </a:effectLst>
              </a:rPr>
            </a:br>
            <a:r>
              <a:rPr lang="en-US" sz="7200" dirty="0" smtClean="0">
                <a:effectLst>
                  <a:glow rad="139700">
                    <a:schemeClr val="accent1">
                      <a:satMod val="175000"/>
                      <a:alpha val="40000"/>
                    </a:schemeClr>
                  </a:glow>
                </a:effectLst>
              </a:rPr>
              <a:t>KNOWLEDGE</a:t>
            </a:r>
            <a:endParaRPr lang="en-US" sz="7200" dirty="0">
              <a:effectLst>
                <a:glow rad="139700">
                  <a:schemeClr val="accent1">
                    <a:satMod val="175000"/>
                    <a:alpha val="40000"/>
                  </a:schemeClr>
                </a:glow>
              </a:effectLst>
            </a:endParaRPr>
          </a:p>
        </p:txBody>
      </p:sp>
    </p:spTree>
    <p:extLst>
      <p:ext uri="{BB962C8B-B14F-4D97-AF65-F5344CB8AC3E}">
        <p14:creationId xmlns:p14="http://schemas.microsoft.com/office/powerpoint/2010/main" val="187696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57363"/>
          </a:xfrm>
        </p:spPr>
        <p:txBody>
          <a:bodyPr>
            <a:normAutofit fontScale="90000"/>
          </a:bodyPr>
          <a:lstStyle/>
          <a:p>
            <a:pPr algn="ctr"/>
            <a:r>
              <a:rPr lang="en-US" sz="4800" dirty="0" smtClean="0"/>
              <a:t>GEORGE’S HAPPY DAY</a:t>
            </a:r>
            <a:br>
              <a:rPr lang="en-US" sz="4800" dirty="0" smtClean="0"/>
            </a:br>
            <a:r>
              <a:rPr lang="en-US" sz="4000" cap="none" dirty="0" smtClean="0"/>
              <a:t>It’s not just about decoding skills!</a:t>
            </a:r>
            <a:br>
              <a:rPr lang="en-US" sz="4000" cap="none" dirty="0" smtClean="0"/>
            </a:br>
            <a:r>
              <a:rPr lang="en-US" sz="1600" cap="none" dirty="0" smtClean="0"/>
              <a:t>(Blue envelope)</a:t>
            </a:r>
            <a:endParaRPr lang="en-US" sz="1600" cap="none" dirty="0"/>
          </a:p>
        </p:txBody>
      </p:sp>
      <p:sp>
        <p:nvSpPr>
          <p:cNvPr id="3" name="Content Placeholder 2"/>
          <p:cNvSpPr>
            <a:spLocks noGrp="1"/>
          </p:cNvSpPr>
          <p:nvPr>
            <p:ph idx="1"/>
          </p:nvPr>
        </p:nvSpPr>
        <p:spPr>
          <a:xfrm>
            <a:off x="1141413" y="1724193"/>
            <a:ext cx="9905999" cy="4871159"/>
          </a:xfrm>
        </p:spPr>
        <p:txBody>
          <a:bodyPr>
            <a:normAutofit/>
          </a:bodyPr>
          <a:lstStyle/>
          <a:p>
            <a:pPr marL="0" marR="0" lvl="0" indent="0" defTabSz="914400" eaLnBrk="1" fontAlgn="auto" latinLnBrk="0" hangingPunct="1">
              <a:lnSpc>
                <a:spcPct val="100000"/>
              </a:lnSpc>
              <a:spcBef>
                <a:spcPts val="0"/>
              </a:spcBef>
              <a:spcAft>
                <a:spcPts val="0"/>
              </a:spcAft>
              <a:buClrTx/>
              <a:buSzTx/>
              <a:buNone/>
              <a:tabLst/>
              <a:defRPr/>
            </a:pPr>
            <a:r>
              <a:rPr lang="en-US" sz="4000" dirty="0" smtClean="0"/>
              <a:t>                 Comprehension Questions</a:t>
            </a:r>
          </a:p>
          <a:p>
            <a:pPr marL="0" marR="0" lvl="0" indent="0" defTabSz="914400" eaLnBrk="1" fontAlgn="auto" latinLnBrk="0" hangingPunct="1">
              <a:lnSpc>
                <a:spcPct val="100000"/>
              </a:lnSpc>
              <a:spcBef>
                <a:spcPts val="0"/>
              </a:spcBef>
              <a:spcAft>
                <a:spcPts val="0"/>
              </a:spcAft>
              <a:buClrTx/>
              <a:buSzTx/>
              <a:buNone/>
              <a:tabLst/>
              <a:defRPr/>
            </a:pPr>
            <a:endParaRPr lang="en-US" sz="4000" dirty="0"/>
          </a:p>
          <a:p>
            <a:pPr marL="457200" marR="0" lvl="0" indent="-457200" defTabSz="914400" eaLnBrk="1" fontAlgn="auto" latinLnBrk="0" hangingPunct="1">
              <a:lnSpc>
                <a:spcPct val="100000"/>
              </a:lnSpc>
              <a:spcBef>
                <a:spcPts val="0"/>
              </a:spcBef>
              <a:spcAft>
                <a:spcPts val="0"/>
              </a:spcAft>
              <a:buClrTx/>
              <a:buSzTx/>
              <a:buAutoNum type="arabicPeriod"/>
              <a:tabLst/>
              <a:defRPr/>
            </a:pPr>
            <a:r>
              <a:rPr lang="en-US" sz="4000" dirty="0" smtClean="0"/>
              <a:t>What day is described?</a:t>
            </a:r>
          </a:p>
          <a:p>
            <a:pPr marL="457200" marR="0" lvl="0" indent="-457200" defTabSz="914400" eaLnBrk="1" fontAlgn="auto" latinLnBrk="0" hangingPunct="1">
              <a:lnSpc>
                <a:spcPct val="100000"/>
              </a:lnSpc>
              <a:spcBef>
                <a:spcPts val="0"/>
              </a:spcBef>
              <a:spcAft>
                <a:spcPts val="0"/>
              </a:spcAft>
              <a:buClrTx/>
              <a:buSzTx/>
              <a:buAutoNum type="arabicPeriod"/>
              <a:tabLst/>
              <a:defRPr/>
            </a:pPr>
            <a:r>
              <a:rPr lang="en-US" sz="4000" dirty="0" smtClean="0"/>
              <a:t>Which words are repeated over and over?</a:t>
            </a:r>
          </a:p>
          <a:p>
            <a:pPr marL="457200" marR="0" lvl="0" indent="-457200" defTabSz="914400" eaLnBrk="1" fontAlgn="auto" latinLnBrk="0" hangingPunct="1">
              <a:lnSpc>
                <a:spcPct val="100000"/>
              </a:lnSpc>
              <a:spcBef>
                <a:spcPts val="0"/>
              </a:spcBef>
              <a:spcAft>
                <a:spcPts val="0"/>
              </a:spcAft>
              <a:buClrTx/>
              <a:buSzTx/>
              <a:buAutoNum type="arabicPeriod"/>
              <a:tabLst/>
              <a:defRPr/>
            </a:pPr>
            <a:r>
              <a:rPr lang="en-US" sz="4000" dirty="0" smtClean="0"/>
              <a:t>What kind of line is George joining?</a:t>
            </a:r>
          </a:p>
          <a:p>
            <a:pPr marL="457200" marR="0" lvl="0" indent="-457200" defTabSz="914400" eaLnBrk="1" fontAlgn="auto" latinLnBrk="0" hangingPunct="1">
              <a:lnSpc>
                <a:spcPct val="100000"/>
              </a:lnSpc>
              <a:spcBef>
                <a:spcPts val="0"/>
              </a:spcBef>
              <a:spcAft>
                <a:spcPts val="0"/>
              </a:spcAft>
              <a:buClrTx/>
              <a:buSzTx/>
              <a:buAutoNum type="arabicPeriod"/>
              <a:tabLst/>
              <a:defRPr/>
            </a:pPr>
            <a:r>
              <a:rPr lang="en-US" sz="4000" dirty="0" smtClean="0"/>
              <a:t>Why is George pulling out his handkerchief?</a:t>
            </a:r>
          </a:p>
          <a:p>
            <a:pPr marL="457200" marR="0" lvl="0" indent="-457200" defTabSz="914400" eaLnBrk="1" fontAlgn="auto" latinLnBrk="0" hangingPunct="1">
              <a:lnSpc>
                <a:spcPct val="100000"/>
              </a:lnSpc>
              <a:spcBef>
                <a:spcPts val="0"/>
              </a:spcBef>
              <a:spcAft>
                <a:spcPts val="0"/>
              </a:spcAft>
              <a:buClrTx/>
              <a:buSzTx/>
              <a:buAutoNum type="arabicPeriod"/>
              <a:tabLst/>
              <a:defRPr/>
            </a:pPr>
            <a:r>
              <a:rPr lang="en-US" sz="4000" dirty="0" smtClean="0"/>
              <a:t>Why is George putting a glass on his head?</a:t>
            </a:r>
          </a:p>
        </p:txBody>
      </p:sp>
    </p:spTree>
    <p:extLst>
      <p:ext uri="{BB962C8B-B14F-4D97-AF65-F5344CB8AC3E}">
        <p14:creationId xmlns:p14="http://schemas.microsoft.com/office/powerpoint/2010/main" val="140319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ssolv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dissolv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771" y="428017"/>
            <a:ext cx="9905998" cy="6225702"/>
          </a:xfrm>
        </p:spPr>
        <p:txBody>
          <a:bodyPr>
            <a:noAutofit/>
          </a:bodyPr>
          <a:lstStyle/>
          <a:p>
            <a:r>
              <a:rPr lang="en-US" sz="2000" dirty="0"/>
              <a:t>DISCUSSION QUESTIONS FOR ATTENDEES </a:t>
            </a:r>
            <a:r>
              <a:rPr lang="en-US" sz="2000" dirty="0" smtClean="0"/>
              <a:t>TO ENCOURAGE PROFESSIONAL DIALGOGUE</a:t>
            </a:r>
            <a:r>
              <a:rPr lang="en-US" sz="2000" dirty="0"/>
              <a:t/>
            </a:r>
            <a:br>
              <a:rPr lang="en-US" sz="2000" dirty="0"/>
            </a:br>
            <a:r>
              <a:rPr lang="en-US" sz="2000" dirty="0"/>
              <a:t> </a:t>
            </a:r>
            <a:br>
              <a:rPr lang="en-US" sz="2000" dirty="0"/>
            </a:br>
            <a:r>
              <a:rPr lang="en-US" sz="2000" dirty="0"/>
              <a:t>1</a:t>
            </a:r>
            <a:r>
              <a:rPr lang="en-US" sz="2000" cap="none" dirty="0"/>
              <a:t>.  How did you feel when I asked you to answer the five questions?</a:t>
            </a:r>
            <a:br>
              <a:rPr lang="en-US" sz="2000" cap="none" dirty="0"/>
            </a:br>
            <a:r>
              <a:rPr lang="en-US" sz="2000" cap="none" dirty="0"/>
              <a:t>2.  Why do you think you had problems answering the questions?</a:t>
            </a:r>
            <a:br>
              <a:rPr lang="en-US" sz="2000" cap="none" dirty="0"/>
            </a:br>
            <a:r>
              <a:rPr lang="en-US" sz="2000" cap="none" dirty="0"/>
              <a:t>3.  How does this exercise compare to the reading assignments teachers usually give to students… K-16?</a:t>
            </a:r>
            <a:br>
              <a:rPr lang="en-US" sz="2000" cap="none" dirty="0"/>
            </a:br>
            <a:r>
              <a:rPr lang="en-US" sz="2000" cap="none" dirty="0"/>
              <a:t>4.  Did you learn to “read” better by reading and answering the comprehension questions? Why or why not?</a:t>
            </a:r>
            <a:br>
              <a:rPr lang="en-US" sz="2000" cap="none" dirty="0"/>
            </a:br>
            <a:r>
              <a:rPr lang="en-US" sz="2000" cap="none" dirty="0"/>
              <a:t>5.  What kind of information were you RECONSTRUCTING as you read the passage? Was it the correct information or content?</a:t>
            </a:r>
            <a:br>
              <a:rPr lang="en-US" sz="2000" cap="none" dirty="0"/>
            </a:br>
            <a:r>
              <a:rPr lang="en-US" sz="2000" cap="none" dirty="0"/>
              <a:t>6.  Did this reading exercise help you, the readers, become more literate? If so, how? If not, why not?</a:t>
            </a:r>
            <a:br>
              <a:rPr lang="en-US" sz="2000" cap="none" dirty="0"/>
            </a:br>
            <a:r>
              <a:rPr lang="en-US" sz="2000" cap="none" dirty="0"/>
              <a:t>7.   Do you think that READING COMPREHENSION should be taught by answering comprehension questions from a reading selection?  Why or why not?  In which types of situations might it be appropriate?</a:t>
            </a:r>
            <a:br>
              <a:rPr lang="en-US" sz="2000" cap="none" dirty="0"/>
            </a:br>
            <a:r>
              <a:rPr lang="en-US" sz="2000" cap="none" dirty="0"/>
              <a:t>8.  How do you (and your students) know the students have fully comprehended the passage assigned? What kinds of objectives do you give your students for comprehending a reading passage?   </a:t>
            </a:r>
            <a:br>
              <a:rPr lang="en-US" sz="2000" cap="none" dirty="0"/>
            </a:br>
            <a:r>
              <a:rPr lang="en-US" sz="2000" cap="none" dirty="0"/>
              <a:t>9.  How can you make teaching reading comprehension a path to students learning metacognitive and reconstruction skills?</a:t>
            </a:r>
            <a:br>
              <a:rPr lang="en-US" sz="2000" cap="none" dirty="0"/>
            </a:br>
            <a:endParaRPr lang="en-US" sz="2000" cap="none" dirty="0"/>
          </a:p>
        </p:txBody>
      </p:sp>
    </p:spTree>
    <p:extLst>
      <p:ext uri="{BB962C8B-B14F-4D97-AF65-F5344CB8AC3E}">
        <p14:creationId xmlns:p14="http://schemas.microsoft.com/office/powerpoint/2010/main" val="443003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51591"/>
            <a:ext cx="9905998" cy="1478570"/>
          </a:xfrm>
        </p:spPr>
        <p:txBody>
          <a:bodyPr/>
          <a:lstStyle/>
          <a:p>
            <a:pPr algn="ctr"/>
            <a:r>
              <a:rPr lang="en-US" dirty="0" smtClean="0"/>
              <a:t>PREJUDICIAL BACKGROUND KNOWLEDGE</a:t>
            </a:r>
            <a:br>
              <a:rPr lang="en-US" dirty="0" smtClean="0"/>
            </a:br>
            <a:r>
              <a:rPr lang="en-US" sz="1600" dirty="0" smtClean="0"/>
              <a:t>(Y</a:t>
            </a:r>
            <a:r>
              <a:rPr lang="en-US" sz="1600" cap="none" dirty="0" smtClean="0"/>
              <a:t>ellow envelope)</a:t>
            </a:r>
            <a:endParaRPr lang="en-US" sz="1600" dirty="0"/>
          </a:p>
        </p:txBody>
      </p:sp>
      <p:sp>
        <p:nvSpPr>
          <p:cNvPr id="3" name="Content Placeholder 2"/>
          <p:cNvSpPr>
            <a:spLocks noGrp="1"/>
          </p:cNvSpPr>
          <p:nvPr>
            <p:ph idx="1"/>
          </p:nvPr>
        </p:nvSpPr>
        <p:spPr>
          <a:xfrm>
            <a:off x="1141412" y="1996567"/>
            <a:ext cx="9905999" cy="4657152"/>
          </a:xfrm>
        </p:spPr>
        <p:txBody>
          <a:bodyPr>
            <a:normAutofit/>
          </a:bodyPr>
          <a:lstStyle/>
          <a:p>
            <a:pPr marL="457200" indent="-457200">
              <a:buFont typeface="+mj-lt"/>
              <a:buAutoNum type="arabicPeriod"/>
            </a:pPr>
            <a:r>
              <a:rPr lang="en-US" dirty="0" smtClean="0"/>
              <a:t>DO NOT SHARE (OR PEEK AT) THE CONTENTS OF ANYONE’S ENVELOPE. KEEP YOUR OWN PRIVATE.</a:t>
            </a:r>
          </a:p>
          <a:p>
            <a:pPr marL="457200" indent="-457200">
              <a:buFont typeface="+mj-lt"/>
              <a:buAutoNum type="arabicPeriod"/>
            </a:pPr>
            <a:r>
              <a:rPr lang="en-US" dirty="0" smtClean="0"/>
              <a:t>Open your envelope, unfold the small tab at top ONLY and read the TWO BOLDED words at the top of the page.</a:t>
            </a:r>
          </a:p>
          <a:p>
            <a:pPr marL="457200" indent="-457200">
              <a:buFont typeface="+mj-lt"/>
              <a:buAutoNum type="arabicPeriod"/>
            </a:pPr>
            <a:r>
              <a:rPr lang="en-US" dirty="0" smtClean="0"/>
              <a:t>Still shielding your paper, take a minute and ponder the words you have just read.</a:t>
            </a:r>
          </a:p>
          <a:p>
            <a:pPr marL="457200" indent="-457200">
              <a:buFont typeface="+mj-lt"/>
              <a:buAutoNum type="arabicPeriod"/>
            </a:pPr>
            <a:r>
              <a:rPr lang="en-US" dirty="0" smtClean="0"/>
              <a:t>Read the paragraph (I’m purposely NOT giving you an objective and am fully aware of the INAPPROPRIATE nature of pointless reading 😜)</a:t>
            </a:r>
          </a:p>
          <a:p>
            <a:pPr marL="457200" indent="-457200">
              <a:buFont typeface="+mj-lt"/>
              <a:buAutoNum type="arabicPeriod"/>
            </a:pPr>
            <a:r>
              <a:rPr lang="en-US" dirty="0" smtClean="0"/>
              <a:t>Oral test to follow!</a:t>
            </a:r>
            <a:endParaRPr lang="en-US" dirty="0"/>
          </a:p>
        </p:txBody>
      </p:sp>
    </p:spTree>
    <p:extLst>
      <p:ext uri="{BB962C8B-B14F-4D97-AF65-F5344CB8AC3E}">
        <p14:creationId xmlns:p14="http://schemas.microsoft.com/office/powerpoint/2010/main" val="1720494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09957"/>
            <a:ext cx="9905998" cy="937907"/>
          </a:xfrm>
        </p:spPr>
        <p:txBody>
          <a:bodyPr/>
          <a:lstStyle/>
          <a:p>
            <a:pPr algn="ctr"/>
            <a:r>
              <a:rPr lang="en-US" sz="5600" dirty="0" smtClean="0"/>
              <a:t>“</a:t>
            </a:r>
            <a:r>
              <a:rPr lang="en-US" dirty="0" smtClean="0"/>
              <a:t>DIFFERENTIATED</a:t>
            </a:r>
            <a:r>
              <a:rPr lang="en-US" sz="5600" dirty="0"/>
              <a:t>”</a:t>
            </a:r>
            <a:r>
              <a:rPr lang="en-US" dirty="0" smtClean="0"/>
              <a:t> ASSESSMENT</a:t>
            </a:r>
            <a:endParaRPr lang="en-US" sz="5600" dirty="0"/>
          </a:p>
        </p:txBody>
      </p:sp>
      <p:sp>
        <p:nvSpPr>
          <p:cNvPr id="3" name="Content Placeholder 2"/>
          <p:cNvSpPr>
            <a:spLocks noGrp="1"/>
          </p:cNvSpPr>
          <p:nvPr>
            <p:ph idx="1"/>
          </p:nvPr>
        </p:nvSpPr>
        <p:spPr>
          <a:xfrm>
            <a:off x="1141413" y="1147864"/>
            <a:ext cx="9905999" cy="5710136"/>
          </a:xfrm>
        </p:spPr>
        <p:txBody>
          <a:bodyPr>
            <a:noAutofit/>
          </a:bodyPr>
          <a:lstStyle/>
          <a:p>
            <a:pPr marL="0" indent="0">
              <a:buNone/>
            </a:pPr>
            <a:r>
              <a:rPr lang="en-US" sz="4000" dirty="0" smtClean="0"/>
              <a:t>On the page/slide that follows, draw a picture or create a semantic map of the content from this passage. Use as much detail as you can remember and you MAY refer back to the text! Do NOT share your bolded words, but pretend you are “cheating” by observing everyone else’s picture.</a:t>
            </a:r>
            <a:endParaRPr lang="en-US" sz="4000" dirty="0"/>
          </a:p>
        </p:txBody>
      </p:sp>
    </p:spTree>
    <p:extLst>
      <p:ext uri="{BB962C8B-B14F-4D97-AF65-F5344CB8AC3E}">
        <p14:creationId xmlns:p14="http://schemas.microsoft.com/office/powerpoint/2010/main" val="99097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nodeType="click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711340" cy="1572385"/>
          </a:xfrm>
        </p:spPr>
      </p:pic>
      <p:sp>
        <p:nvSpPr>
          <p:cNvPr id="2" name="TextBox 1"/>
          <p:cNvSpPr txBox="1"/>
          <p:nvPr/>
        </p:nvSpPr>
        <p:spPr>
          <a:xfrm>
            <a:off x="1711340" y="137950"/>
            <a:ext cx="9886950" cy="1569660"/>
          </a:xfrm>
          <a:prstGeom prst="rect">
            <a:avLst/>
          </a:prstGeom>
          <a:noFill/>
        </p:spPr>
        <p:txBody>
          <a:bodyPr wrap="square" rtlCol="0">
            <a:spAutoFit/>
          </a:bodyPr>
          <a:lstStyle/>
          <a:p>
            <a:pPr algn="ctr"/>
            <a:r>
              <a:rPr lang="en-US" sz="3200" dirty="0" smtClean="0">
                <a:solidFill>
                  <a:srgbClr val="00B050"/>
                </a:solidFill>
              </a:rPr>
              <a:t>You will be sharing your pictures, and we </a:t>
            </a:r>
            <a:r>
              <a:rPr lang="en-US" sz="3200" smtClean="0">
                <a:solidFill>
                  <a:srgbClr val="00B050"/>
                </a:solidFill>
              </a:rPr>
              <a:t>will </a:t>
            </a:r>
          </a:p>
          <a:p>
            <a:pPr algn="ctr"/>
            <a:r>
              <a:rPr lang="en-US" sz="3200" dirty="0" smtClean="0">
                <a:solidFill>
                  <a:srgbClr val="00B050"/>
                </a:solidFill>
              </a:rPr>
              <a:t>attempting to guess what background knowledge you</a:t>
            </a:r>
          </a:p>
          <a:p>
            <a:pPr algn="ctr"/>
            <a:r>
              <a:rPr lang="en-US" sz="3200" dirty="0" smtClean="0">
                <a:solidFill>
                  <a:srgbClr val="00B050"/>
                </a:solidFill>
              </a:rPr>
              <a:t>used to “reconstruct the passage” by drawing the details.</a:t>
            </a:r>
            <a:endParaRPr lang="en-US" sz="3200" dirty="0">
              <a:solidFill>
                <a:srgbClr val="00B050"/>
              </a:solidFill>
            </a:endParaRPr>
          </a:p>
        </p:txBody>
      </p:sp>
    </p:spTree>
    <p:extLst>
      <p:ext uri="{BB962C8B-B14F-4D97-AF65-F5344CB8AC3E}">
        <p14:creationId xmlns:p14="http://schemas.microsoft.com/office/powerpoint/2010/main" val="59680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09955"/>
            <a:ext cx="9905998" cy="961619"/>
          </a:xfrm>
        </p:spPr>
        <p:txBody>
          <a:bodyPr>
            <a:normAutofit fontScale="90000"/>
          </a:bodyPr>
          <a:lstStyle/>
          <a:p>
            <a:pPr algn="ctr"/>
            <a:r>
              <a:rPr lang="en-US" dirty="0" smtClean="0"/>
              <a:t>Helping children develop metacognition and literacy simultaneously</a:t>
            </a:r>
            <a:endParaRPr lang="en-US" dirty="0"/>
          </a:p>
        </p:txBody>
      </p:sp>
      <p:sp>
        <p:nvSpPr>
          <p:cNvPr id="3" name="Content Placeholder 2"/>
          <p:cNvSpPr>
            <a:spLocks noGrp="1"/>
          </p:cNvSpPr>
          <p:nvPr>
            <p:ph idx="1"/>
          </p:nvPr>
        </p:nvSpPr>
        <p:spPr>
          <a:xfrm>
            <a:off x="1141412" y="1459148"/>
            <a:ext cx="9905999" cy="5398851"/>
          </a:xfrm>
        </p:spPr>
        <p:txBody>
          <a:bodyPr>
            <a:normAutofit fontScale="92500" lnSpcReduction="20000"/>
          </a:bodyPr>
          <a:lstStyle/>
          <a:p>
            <a:pPr marL="457200" indent="-457200">
              <a:buFont typeface="+mj-lt"/>
              <a:buAutoNum type="arabicPeriod"/>
            </a:pPr>
            <a:r>
              <a:rPr lang="en-US" dirty="0" smtClean="0"/>
              <a:t>Unlatch the manila envelope and pull out the GREEN page ONLY. Do NOT glance at the orange page, please.</a:t>
            </a:r>
          </a:p>
          <a:p>
            <a:pPr marL="457200" indent="-457200">
              <a:buFont typeface="+mj-lt"/>
              <a:buAutoNum type="arabicPeriod"/>
            </a:pPr>
            <a:r>
              <a:rPr lang="en-US" dirty="0" smtClean="0"/>
              <a:t>Read the </a:t>
            </a:r>
            <a:r>
              <a:rPr lang="en-US" sz="3900" b="1" i="1" u="sng" dirty="0" smtClean="0">
                <a:solidFill>
                  <a:schemeClr val="accent1">
                    <a:lumMod val="75000"/>
                  </a:schemeClr>
                </a:solidFill>
              </a:rPr>
              <a:t>GREEN</a:t>
            </a:r>
            <a:r>
              <a:rPr lang="en-US" dirty="0" smtClean="0"/>
              <a:t> page. (wrong on your handout, sorry!)</a:t>
            </a:r>
          </a:p>
          <a:p>
            <a:pPr marL="457200" indent="-457200">
              <a:buFont typeface="+mj-lt"/>
              <a:buAutoNum type="arabicPeriod"/>
            </a:pPr>
            <a:r>
              <a:rPr lang="en-US" dirty="0" smtClean="0"/>
              <a:t>Without looking back at the passage, jot down 3 pieces of information that you learned from this passage and be prepared to explain HOW DO YOU KNOW THAT? WHAT MAKES YOU THINK THAT?</a:t>
            </a:r>
            <a:endParaRPr lang="en-US" dirty="0"/>
          </a:p>
          <a:p>
            <a:pPr marL="0" indent="0">
              <a:buNone/>
            </a:pPr>
            <a:r>
              <a:rPr lang="en-US" dirty="0" smtClean="0"/>
              <a:t>__Example:  Balloons</a:t>
            </a:r>
            <a:r>
              <a:rPr lang="mr-IN" dirty="0" smtClean="0"/>
              <a:t>…</a:t>
            </a:r>
            <a:r>
              <a:rPr lang="en-US" dirty="0" smtClean="0"/>
              <a:t>  I love balloons like water, helium, party, etc.________</a:t>
            </a:r>
          </a:p>
          <a:p>
            <a:pPr marL="0" indent="0">
              <a:buNone/>
            </a:pPr>
            <a:r>
              <a:rPr lang="en-US" dirty="0" smtClean="0"/>
              <a:t>________so I remembered there were balloons in the reading._____________</a:t>
            </a:r>
          </a:p>
          <a:p>
            <a:pPr marL="0" indent="0">
              <a:buNone/>
            </a:pPr>
            <a:r>
              <a:rPr lang="en-US" dirty="0"/>
              <a:t>_______________________________________________________________</a:t>
            </a:r>
          </a:p>
          <a:p>
            <a:pPr marL="0" indent="0">
              <a:buNone/>
            </a:pPr>
            <a:r>
              <a:rPr lang="en-US" dirty="0" smtClean="0"/>
              <a:t>_______________________________________________________________</a:t>
            </a:r>
            <a:endParaRPr lang="en-US" dirty="0"/>
          </a:p>
          <a:p>
            <a:pPr marL="0" indent="0">
              <a:buNone/>
            </a:pPr>
            <a:r>
              <a:rPr lang="en-US" dirty="0"/>
              <a:t>_______________________________________________________________</a:t>
            </a:r>
          </a:p>
          <a:p>
            <a:pPr marL="0" indent="0">
              <a:buNone/>
            </a:pPr>
            <a:r>
              <a:rPr lang="en-US" dirty="0" smtClean="0"/>
              <a:t>_______________________________________________________________</a:t>
            </a:r>
            <a:endParaRPr lang="en-US" dirty="0"/>
          </a:p>
        </p:txBody>
      </p:sp>
    </p:spTree>
    <p:extLst>
      <p:ext uri="{BB962C8B-B14F-4D97-AF65-F5344CB8AC3E}">
        <p14:creationId xmlns:p14="http://schemas.microsoft.com/office/powerpoint/2010/main" val="2069331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076" y="504218"/>
            <a:ext cx="9905998" cy="1478570"/>
          </a:xfrm>
        </p:spPr>
        <p:txBody>
          <a:bodyPr/>
          <a:lstStyle/>
          <a:p>
            <a:pPr algn="ctr"/>
            <a:r>
              <a:rPr lang="en-US" dirty="0" smtClean="0"/>
              <a:t>LITERACY:  An unconventional definition</a:t>
            </a:r>
            <a:endParaRPr lang="en-US" dirty="0"/>
          </a:p>
        </p:txBody>
      </p:sp>
      <p:sp>
        <p:nvSpPr>
          <p:cNvPr id="3" name="Content Placeholder 2"/>
          <p:cNvSpPr>
            <a:spLocks noGrp="1"/>
          </p:cNvSpPr>
          <p:nvPr>
            <p:ph idx="1"/>
          </p:nvPr>
        </p:nvSpPr>
        <p:spPr/>
        <p:txBody>
          <a:bodyPr>
            <a:normAutofit fontScale="850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600" dirty="0" smtClean="0">
                <a:solidFill>
                  <a:srgbClr val="92D050"/>
                </a:solidFill>
              </a:rPr>
              <a:t>Taking comprehensible linguistic input and making it sharable</a:t>
            </a:r>
            <a:endParaRPr lang="en-US" sz="9600" dirty="0">
              <a:solidFill>
                <a:srgbClr val="92D050"/>
              </a:solidFill>
            </a:endParaRPr>
          </a:p>
        </p:txBody>
      </p:sp>
    </p:spTree>
    <p:extLst>
      <p:ext uri="{BB962C8B-B14F-4D97-AF65-F5344CB8AC3E}">
        <p14:creationId xmlns:p14="http://schemas.microsoft.com/office/powerpoint/2010/main" val="65914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188"/>
            <a:ext cx="12191999" cy="1478604"/>
          </a:xfrm>
        </p:spPr>
        <p:txBody>
          <a:bodyPr>
            <a:normAutofit fontScale="90000"/>
          </a:bodyPr>
          <a:lstStyle/>
          <a:p>
            <a:pPr marL="457200" indent="-457200" algn="ctr"/>
            <a:r>
              <a:rPr lang="en-US" sz="3000" cap="none" dirty="0"/>
              <a:t>When all have finished, </a:t>
            </a:r>
            <a:r>
              <a:rPr lang="en-US" sz="3000" cap="none" dirty="0" smtClean="0"/>
              <a:t>pull out the ORANGE page from the envelope. Look </a:t>
            </a:r>
            <a:r>
              <a:rPr lang="en-US" sz="3000" cap="none" dirty="0"/>
              <a:t>at </a:t>
            </a:r>
            <a:r>
              <a:rPr lang="en-US" sz="3000" cap="none" dirty="0" smtClean="0"/>
              <a:t>the picture </a:t>
            </a:r>
            <a:r>
              <a:rPr lang="en-US" sz="3000" cap="none" dirty="0"/>
              <a:t>and read the passage again</a:t>
            </a:r>
            <a:r>
              <a:rPr lang="en-US" sz="3000" cap="none" dirty="0" smtClean="0"/>
              <a:t>. Be prepared to answer the question, </a:t>
            </a:r>
            <a:r>
              <a:rPr lang="en-US" sz="3000" b="1" cap="none" dirty="0" smtClean="0">
                <a:solidFill>
                  <a:schemeClr val="bg1"/>
                </a:solidFill>
              </a:rPr>
              <a:t>“What happened in your head that made you understand better?”</a:t>
            </a:r>
            <a:endParaRPr lang="en-US" sz="3000" cap="none" dirty="0"/>
          </a:p>
        </p:txBody>
      </p:sp>
      <p:sp>
        <p:nvSpPr>
          <p:cNvPr id="3" name="Content Placeholder 2"/>
          <p:cNvSpPr>
            <a:spLocks noGrp="1"/>
          </p:cNvSpPr>
          <p:nvPr>
            <p:ph idx="1"/>
          </p:nvPr>
        </p:nvSpPr>
        <p:spPr>
          <a:xfrm>
            <a:off x="0" y="1614791"/>
            <a:ext cx="12191999" cy="5058383"/>
          </a:xfrm>
        </p:spPr>
        <p:txBody>
          <a:bodyPr>
            <a:normAutofit fontScale="77500" lnSpcReduction="20000"/>
          </a:bodyPr>
          <a:lstStyle/>
          <a:p>
            <a:pPr marL="0" indent="0">
              <a:buNone/>
            </a:pPr>
            <a:r>
              <a:rPr lang="en-US" dirty="0" smtClean="0"/>
              <a:t>___________________________________________________________________________________________________</a:t>
            </a:r>
            <a:endParaRPr lang="en-US" dirty="0"/>
          </a:p>
          <a:p>
            <a:pPr marL="0" indent="0">
              <a:buNone/>
            </a:pPr>
            <a:r>
              <a:rPr lang="en-US" dirty="0" smtClean="0"/>
              <a:t>_______________________________________________________________</a:t>
            </a:r>
            <a:r>
              <a:rPr lang="en-US" dirty="0"/>
              <a:t>____________________________________</a:t>
            </a:r>
          </a:p>
          <a:p>
            <a:pPr marL="0" indent="0">
              <a:buNone/>
            </a:pPr>
            <a:r>
              <a:rPr lang="en-US" dirty="0" smtClean="0"/>
              <a:t>_______________________________________________________________</a:t>
            </a:r>
            <a:r>
              <a:rPr lang="en-US" dirty="0"/>
              <a:t>____________________________________</a:t>
            </a:r>
          </a:p>
          <a:p>
            <a:pPr marL="0" indent="0">
              <a:buNone/>
            </a:pPr>
            <a:r>
              <a:rPr lang="en-US" dirty="0" smtClean="0"/>
              <a:t>_______________________________________________________________</a:t>
            </a:r>
            <a:r>
              <a:rPr lang="en-US" dirty="0"/>
              <a:t>____________________________________</a:t>
            </a:r>
          </a:p>
          <a:p>
            <a:pPr marL="0" indent="0">
              <a:buNone/>
            </a:pPr>
            <a:r>
              <a:rPr lang="en-US" dirty="0" smtClean="0"/>
              <a:t>_______________________________________________________________</a:t>
            </a:r>
            <a:r>
              <a:rPr lang="en-US" dirty="0"/>
              <a:t>____________________________________</a:t>
            </a:r>
          </a:p>
          <a:p>
            <a:pPr marL="0" indent="0">
              <a:buNone/>
            </a:pPr>
            <a:r>
              <a:rPr lang="en-US" dirty="0" smtClean="0"/>
              <a:t>_______________________________________________________________</a:t>
            </a:r>
            <a:r>
              <a:rPr lang="en-US" dirty="0"/>
              <a:t>____________________________________</a:t>
            </a:r>
          </a:p>
          <a:p>
            <a:pPr marL="0" indent="0">
              <a:buNone/>
            </a:pPr>
            <a:r>
              <a:rPr lang="en-US" dirty="0" smtClean="0"/>
              <a:t>_______________________________________________________________</a:t>
            </a:r>
            <a:r>
              <a:rPr lang="en-US" dirty="0"/>
              <a:t>____________________________________</a:t>
            </a:r>
          </a:p>
          <a:p>
            <a:pPr marL="0" indent="0">
              <a:buNone/>
            </a:pPr>
            <a:r>
              <a:rPr lang="en-US" dirty="0" smtClean="0"/>
              <a:t>_______________________________________________________________</a:t>
            </a:r>
            <a:r>
              <a:rPr lang="en-US" dirty="0"/>
              <a:t>____________________________________</a:t>
            </a:r>
          </a:p>
          <a:p>
            <a:pPr marL="0" indent="0">
              <a:buNone/>
            </a:pPr>
            <a:r>
              <a:rPr lang="en-US" dirty="0" smtClean="0"/>
              <a:t>_______________________________________________________________</a:t>
            </a:r>
            <a:r>
              <a:rPr lang="en-US" dirty="0"/>
              <a:t>____________________________________</a:t>
            </a:r>
          </a:p>
          <a:p>
            <a:pPr marL="0" indent="0">
              <a:buNone/>
            </a:pPr>
            <a:r>
              <a:rPr lang="en-US" dirty="0" smtClean="0"/>
              <a:t>_______________________________________________________________</a:t>
            </a:r>
            <a:r>
              <a:rPr lang="en-US" dirty="0"/>
              <a:t>____________________________________</a:t>
            </a:r>
          </a:p>
          <a:p>
            <a:pPr marL="0" indent="0">
              <a:buNone/>
            </a:pPr>
            <a:r>
              <a:rPr lang="en-US" dirty="0" smtClean="0"/>
              <a:t>_______________________________________________________________</a:t>
            </a:r>
            <a:r>
              <a:rPr lang="en-US" dirty="0"/>
              <a:t>____________________________________</a:t>
            </a:r>
          </a:p>
          <a:p>
            <a:pPr marL="0" indent="0">
              <a:buNone/>
            </a:pPr>
            <a:r>
              <a:rPr lang="en-US" dirty="0" smtClean="0"/>
              <a:t>CREDITS FOR “ROUTINE” TO </a:t>
            </a:r>
            <a:r>
              <a:rPr lang="en-US" u="sng" dirty="0" smtClean="0"/>
              <a:t>MAKING THINKING VISIBLE </a:t>
            </a:r>
            <a:r>
              <a:rPr lang="en-US" dirty="0" smtClean="0"/>
              <a:t>BY RON RICHARD, MARK CHURCH AND KARIN MORRISON</a:t>
            </a:r>
            <a:endParaRPr lang="en-US" dirty="0"/>
          </a:p>
          <a:p>
            <a:pPr marL="0" indent="0">
              <a:buNone/>
            </a:pPr>
            <a:endParaRPr lang="en-US" dirty="0"/>
          </a:p>
        </p:txBody>
      </p:sp>
    </p:spTree>
    <p:extLst>
      <p:ext uri="{BB962C8B-B14F-4D97-AF65-F5344CB8AC3E}">
        <p14:creationId xmlns:p14="http://schemas.microsoft.com/office/powerpoint/2010/main" val="889836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985838"/>
          </a:xfrm>
        </p:spPr>
        <p:txBody>
          <a:bodyPr/>
          <a:lstStyle/>
          <a:p>
            <a:pPr algn="ctr"/>
            <a:r>
              <a:rPr lang="en-US" dirty="0" smtClean="0"/>
              <a:t>DEVELOPING METACOGNITIVE LITERACY</a:t>
            </a:r>
            <a:endParaRPr lang="en-US" dirty="0"/>
          </a:p>
        </p:txBody>
      </p:sp>
      <p:sp>
        <p:nvSpPr>
          <p:cNvPr id="3" name="Content Placeholder 2"/>
          <p:cNvSpPr>
            <a:spLocks noGrp="1"/>
          </p:cNvSpPr>
          <p:nvPr>
            <p:ph idx="1"/>
          </p:nvPr>
        </p:nvSpPr>
        <p:spPr>
          <a:xfrm>
            <a:off x="1141412" y="1171575"/>
            <a:ext cx="9905999" cy="5372100"/>
          </a:xfrm>
        </p:spPr>
        <p:txBody>
          <a:bodyPr>
            <a:normAutofit/>
          </a:bodyPr>
          <a:lstStyle/>
          <a:p>
            <a:r>
              <a:rPr lang="en-US" dirty="0" smtClean="0"/>
              <a:t>I would give an assignment to find a strange picture and describe it. Then, with the pictures in a pile and unlabeled, students could read a description and pair the pic with the description, all the while jotting down one anonymous idea for how the description could be improved. </a:t>
            </a:r>
          </a:p>
          <a:p>
            <a:r>
              <a:rPr lang="en-US" dirty="0" smtClean="0"/>
              <a:t>Another idea would be to make the metacognitive observations visible (the ideas regarding how/why they understood better) and then ask the students to edit the description to include the suggestions in their writing. </a:t>
            </a:r>
          </a:p>
          <a:p>
            <a:r>
              <a:rPr lang="en-US" dirty="0" smtClean="0"/>
              <a:t>As a class or individually, students could write a story that includes all the details they can find in this picture representing the ending of the story. </a:t>
            </a:r>
          </a:p>
          <a:p>
            <a:r>
              <a:rPr lang="en-US" dirty="0" smtClean="0"/>
              <a:t>??___________________________________________________</a:t>
            </a:r>
          </a:p>
          <a:p>
            <a:endParaRPr lang="en-US" dirty="0"/>
          </a:p>
        </p:txBody>
      </p:sp>
    </p:spTree>
    <p:extLst>
      <p:ext uri="{BB962C8B-B14F-4D97-AF65-F5344CB8AC3E}">
        <p14:creationId xmlns:p14="http://schemas.microsoft.com/office/powerpoint/2010/main" val="1224377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618517"/>
            <a:ext cx="11815761" cy="5096483"/>
          </a:xfrm>
        </p:spPr>
        <p:txBody>
          <a:bodyPr>
            <a:normAutofit/>
          </a:bodyPr>
          <a:lstStyle/>
          <a:p>
            <a:pPr algn="ctr"/>
            <a:r>
              <a:rPr lang="en-US" sz="5200" dirty="0" smtClean="0"/>
              <a:t>NO METACOGNITION, </a:t>
            </a:r>
            <a:br>
              <a:rPr lang="en-US" sz="5200" dirty="0" smtClean="0"/>
            </a:br>
            <a:r>
              <a:rPr lang="en-US" sz="5200" dirty="0" smtClean="0"/>
              <a:t>NO COMPREHENSION GROWTH</a:t>
            </a:r>
            <a:br>
              <a:rPr lang="en-US" sz="5200" dirty="0" smtClean="0"/>
            </a:br>
            <a:r>
              <a:rPr lang="en-US" sz="5200" dirty="0" smtClean="0"/>
              <a:t/>
            </a:r>
            <a:br>
              <a:rPr lang="en-US" sz="5200" dirty="0" smtClean="0"/>
            </a:br>
            <a:r>
              <a:rPr lang="en-US" sz="5200" dirty="0" smtClean="0"/>
              <a:t>KNOW METACOGNITION, </a:t>
            </a:r>
            <a:br>
              <a:rPr lang="en-US" sz="5200" dirty="0" smtClean="0"/>
            </a:br>
            <a:r>
              <a:rPr lang="en-US" sz="5200" dirty="0" smtClean="0"/>
              <a:t>KNOW COMPREHENSION GROWTH</a:t>
            </a:r>
            <a:endParaRPr lang="en-US" sz="5200" dirty="0"/>
          </a:p>
        </p:txBody>
      </p:sp>
    </p:spTree>
    <p:extLst>
      <p:ext uri="{BB962C8B-B14F-4D97-AF65-F5344CB8AC3E}">
        <p14:creationId xmlns:p14="http://schemas.microsoft.com/office/powerpoint/2010/main" val="1519295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r>
              <a:rPr lang="en-US" dirty="0" smtClean="0"/>
              <a:t>Guy Arcuri, Ph.D.</a:t>
            </a:r>
          </a:p>
          <a:p>
            <a:pPr marL="0" indent="0" algn="ctr">
              <a:buNone/>
            </a:pPr>
            <a:r>
              <a:rPr lang="en-US" dirty="0" smtClean="0">
                <a:hlinkClick r:id="rId2"/>
              </a:rPr>
              <a:t>drguyteacher@gmail.com</a:t>
            </a:r>
            <a:endParaRPr lang="en-US" dirty="0" smtClean="0"/>
          </a:p>
          <a:p>
            <a:pPr marL="0" indent="0" algn="ctr">
              <a:buNone/>
            </a:pPr>
            <a:r>
              <a:rPr lang="en-US" dirty="0" smtClean="0"/>
              <a:t>336-345-4891</a:t>
            </a:r>
          </a:p>
          <a:p>
            <a:pPr marL="0" indent="0" algn="ctr">
              <a:buNone/>
            </a:pPr>
            <a:r>
              <a:rPr lang="en-US" sz="4400" dirty="0" smtClean="0"/>
              <a:t>© </a:t>
            </a:r>
            <a:r>
              <a:rPr lang="en-US" sz="4400" smtClean="0"/>
              <a:t>Guy Arcuri</a:t>
            </a:r>
            <a:endParaRPr lang="en-US" sz="4400" dirty="0" smtClean="0"/>
          </a:p>
          <a:p>
            <a:pPr marL="0" indent="0">
              <a:buNone/>
            </a:pPr>
            <a:endParaRPr lang="en-US" dirty="0" smtClean="0"/>
          </a:p>
          <a:p>
            <a:endParaRPr lang="en-US" dirty="0"/>
          </a:p>
        </p:txBody>
      </p:sp>
    </p:spTree>
    <p:extLst>
      <p:ext uri="{BB962C8B-B14F-4D97-AF65-F5344CB8AC3E}">
        <p14:creationId xmlns:p14="http://schemas.microsoft.com/office/powerpoint/2010/main" val="44026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1" y="770917"/>
            <a:ext cx="10896600" cy="1478570"/>
          </a:xfrm>
        </p:spPr>
        <p:txBody>
          <a:bodyPr/>
          <a:lstStyle/>
          <a:p>
            <a:pPr algn="ctr"/>
            <a:r>
              <a:rPr lang="en-US" dirty="0" smtClean="0"/>
              <a:t>Literacy </a:t>
            </a:r>
            <a:r>
              <a:rPr lang="en-US" dirty="0" err="1" smtClean="0"/>
              <a:t>ain’t</a:t>
            </a:r>
            <a:r>
              <a:rPr lang="en-US" dirty="0" smtClean="0"/>
              <a:t> JUST for grade schoolers</a:t>
            </a:r>
            <a:endParaRPr lang="en-US" dirty="0"/>
          </a:p>
        </p:txBody>
      </p:sp>
      <p:sp>
        <p:nvSpPr>
          <p:cNvPr id="3" name="Content Placeholder 2"/>
          <p:cNvSpPr>
            <a:spLocks noGrp="1"/>
          </p:cNvSpPr>
          <p:nvPr>
            <p:ph idx="1"/>
          </p:nvPr>
        </p:nvSpPr>
        <p:spPr/>
        <p:txBody>
          <a:bodyPr/>
          <a:lstStyle/>
          <a:p>
            <a:r>
              <a:rPr lang="en-US" dirty="0" smtClean="0"/>
              <a:t>Remedial instruction now extends into the college level.</a:t>
            </a:r>
          </a:p>
          <a:p>
            <a:r>
              <a:rPr lang="en-US" dirty="0" smtClean="0"/>
              <a:t>Demands for “21</a:t>
            </a:r>
            <a:r>
              <a:rPr lang="en-US" baseline="30000" dirty="0" smtClean="0"/>
              <a:t>st</a:t>
            </a:r>
            <a:r>
              <a:rPr lang="en-US" dirty="0" smtClean="0"/>
              <a:t> Century Skills” complicate the working definition of literacy and distract educators from the </a:t>
            </a:r>
            <a:r>
              <a:rPr lang="en-US" b="1" dirty="0" smtClean="0">
                <a:solidFill>
                  <a:schemeClr val="accent6">
                    <a:lumMod val="50000"/>
                  </a:schemeClr>
                </a:solidFill>
              </a:rPr>
              <a:t>universals </a:t>
            </a:r>
            <a:r>
              <a:rPr lang="en-US" dirty="0" smtClean="0"/>
              <a:t>of effective teaching.</a:t>
            </a:r>
          </a:p>
          <a:p>
            <a:r>
              <a:rPr lang="en-US" dirty="0" smtClean="0"/>
              <a:t>Standardized testing pushes the “messy” processes and strategies aside and replaces them with ”Comprehension Assessment” and not Literacy Instruction.</a:t>
            </a:r>
          </a:p>
          <a:p>
            <a:r>
              <a:rPr lang="en-US" dirty="0" smtClean="0"/>
              <a:t>An example:  EDU 104</a:t>
            </a:r>
          </a:p>
          <a:p>
            <a:endParaRPr lang="en-US" dirty="0"/>
          </a:p>
        </p:txBody>
      </p:sp>
    </p:spTree>
    <p:extLst>
      <p:ext uri="{BB962C8B-B14F-4D97-AF65-F5344CB8AC3E}">
        <p14:creationId xmlns:p14="http://schemas.microsoft.com/office/powerpoint/2010/main" val="126673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Literacy learning and instruction:</a:t>
            </a:r>
            <a:br>
              <a:rPr lang="en-US" sz="4400" dirty="0" smtClean="0"/>
            </a:br>
            <a:r>
              <a:rPr lang="en-US" sz="4400" dirty="0" smtClean="0"/>
              <a:t>standard curriculum</a:t>
            </a:r>
            <a:endParaRPr lang="en-US" sz="4400" dirty="0"/>
          </a:p>
        </p:txBody>
      </p:sp>
      <p:sp>
        <p:nvSpPr>
          <p:cNvPr id="3" name="Content Placeholder 2"/>
          <p:cNvSpPr>
            <a:spLocks noGrp="1"/>
          </p:cNvSpPr>
          <p:nvPr>
            <p:ph idx="1"/>
          </p:nvPr>
        </p:nvSpPr>
        <p:spPr/>
        <p:txBody>
          <a:bodyPr>
            <a:normAutofit fontScale="92500" lnSpcReduction="20000"/>
          </a:bodyPr>
          <a:lstStyle/>
          <a:p>
            <a:r>
              <a:rPr lang="en-US" sz="4000" dirty="0" smtClean="0"/>
              <a:t>1.  PRE-LITERATE learners and instructors</a:t>
            </a:r>
          </a:p>
          <a:p>
            <a:r>
              <a:rPr lang="en-US" sz="4000" dirty="0" smtClean="0"/>
              <a:t>2.  EMERGENT literate learners and instructors</a:t>
            </a:r>
          </a:p>
          <a:p>
            <a:r>
              <a:rPr lang="en-US" sz="4000" dirty="0" smtClean="0"/>
              <a:t>3.  Middle Grades learners and instructors</a:t>
            </a:r>
          </a:p>
          <a:p>
            <a:r>
              <a:rPr lang="en-US" sz="4000" dirty="0" smtClean="0">
                <a:solidFill>
                  <a:srgbClr val="FF0000"/>
                </a:solidFill>
              </a:rPr>
              <a:t>4.  HIGH SCHOOL COLLEGE-LEVEL STUDENTS AND TEACHERS</a:t>
            </a:r>
            <a:endParaRPr lang="en-US" sz="4000" dirty="0">
              <a:solidFill>
                <a:srgbClr val="FF0000"/>
              </a:solidFill>
            </a:endParaRPr>
          </a:p>
        </p:txBody>
      </p:sp>
    </p:spTree>
    <p:extLst>
      <p:ext uri="{BB962C8B-B14F-4D97-AF65-F5344CB8AC3E}">
        <p14:creationId xmlns:p14="http://schemas.microsoft.com/office/powerpoint/2010/main" val="107721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PREACHIN’ TO THE CHOIR?:  ANY COMMENTS?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221" y="1777205"/>
            <a:ext cx="10988841" cy="4515123"/>
          </a:xfrm>
        </p:spPr>
      </p:pic>
    </p:spTree>
    <p:extLst>
      <p:ext uri="{BB962C8B-B14F-4D97-AF65-F5344CB8AC3E}">
        <p14:creationId xmlns:p14="http://schemas.microsoft.com/office/powerpoint/2010/main" val="2057406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1 </a:t>
            </a:r>
            <a:r>
              <a:rPr lang="en-US" dirty="0" err="1" smtClean="0"/>
              <a:t>comment:_</a:t>
            </a:r>
            <a:r>
              <a:rPr lang="en-US" cap="none" dirty="0" err="1" smtClean="0"/>
              <a:t>What</a:t>
            </a:r>
            <a:r>
              <a:rPr lang="en-US" cap="none" dirty="0" smtClean="0"/>
              <a:t> kinds of thoughts and feelings </a:t>
            </a:r>
            <a:br>
              <a:rPr lang="en-US" cap="none" dirty="0" smtClean="0"/>
            </a:br>
            <a:r>
              <a:rPr lang="en-US" cap="none" dirty="0"/>
              <a:t> </a:t>
            </a:r>
            <a:r>
              <a:rPr lang="en-US" cap="none" dirty="0" smtClean="0"/>
              <a:t>      come to mind when you discover your place in the field</a:t>
            </a:r>
            <a:br>
              <a:rPr lang="en-US" cap="none" dirty="0" smtClean="0"/>
            </a:br>
            <a:r>
              <a:rPr lang="en-US" cap="none" dirty="0" smtClean="0"/>
              <a:t>       of literacy education?</a:t>
            </a:r>
            <a:r>
              <a:rPr lang="en-US" dirty="0" smtClean="0"/>
              <a:t>__________________________</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618518"/>
            <a:ext cx="703429" cy="915421"/>
          </a:xfrm>
        </p:spPr>
      </p:pic>
      <p:sp>
        <p:nvSpPr>
          <p:cNvPr id="6" name="TextBox 5"/>
          <p:cNvSpPr txBox="1"/>
          <p:nvPr/>
        </p:nvSpPr>
        <p:spPr>
          <a:xfrm>
            <a:off x="890753" y="2097088"/>
            <a:ext cx="9260723" cy="369332"/>
          </a:xfrm>
          <a:prstGeom prst="rect">
            <a:avLst/>
          </a:prstGeom>
          <a:noFill/>
        </p:spPr>
        <p:txBody>
          <a:bodyPr wrap="square" rtlCol="0">
            <a:spAutoFit/>
          </a:bodyPr>
          <a:lstStyle/>
          <a:p>
            <a:r>
              <a:rPr lang="en-US" dirty="0" smtClean="0"/>
              <a:t>         LISTEN TO EACH TABLE MEMBER’S COMMENT.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754" y="2097088"/>
            <a:ext cx="602373" cy="602373"/>
          </a:xfrm>
          <a:prstGeom prst="rect">
            <a:avLst/>
          </a:prstGeom>
        </p:spPr>
      </p:pic>
      <p:sp>
        <p:nvSpPr>
          <p:cNvPr id="8" name="TextBox 7"/>
          <p:cNvSpPr txBox="1"/>
          <p:nvPr/>
        </p:nvSpPr>
        <p:spPr>
          <a:xfrm>
            <a:off x="1141413" y="3262610"/>
            <a:ext cx="9687008" cy="3693319"/>
          </a:xfrm>
          <a:prstGeom prst="rect">
            <a:avLst/>
          </a:prstGeom>
          <a:noFill/>
        </p:spPr>
        <p:txBody>
          <a:bodyPr wrap="square" rtlCol="0">
            <a:spAutoFit/>
          </a:bodyPr>
          <a:lstStyle/>
          <a:p>
            <a:r>
              <a:rPr lang="en-US" dirty="0" smtClean="0"/>
              <a:t>As a group generate a statement that incorporates most of the ideas in the form of ONE bullet point to educators K-16, including teacher educators and administrators! What do you have to say to educators?</a:t>
            </a:r>
          </a:p>
          <a:p>
            <a:r>
              <a:rPr lang="en-US" dirty="0" smtClean="0"/>
              <a:t>___________________________________________________________________________________</a:t>
            </a:r>
          </a:p>
          <a:p>
            <a:r>
              <a:rPr lang="en-US" dirty="0" smtClean="0"/>
              <a:t>___________________________________________________________________________________</a:t>
            </a:r>
          </a:p>
          <a:p>
            <a:r>
              <a:rPr lang="en-US" dirty="0"/>
              <a:t>___________________________________________________________________________________</a:t>
            </a:r>
          </a:p>
          <a:p>
            <a:r>
              <a:rPr lang="en-US" dirty="0"/>
              <a:t>___________________________________________________________________________________</a:t>
            </a:r>
          </a:p>
          <a:p>
            <a:r>
              <a:rPr lang="en-US" dirty="0"/>
              <a:t>___________________________________________________________________________________</a:t>
            </a:r>
          </a:p>
          <a:p>
            <a:r>
              <a:rPr lang="en-US" dirty="0"/>
              <a:t>___________________________________________________________________________________</a:t>
            </a:r>
          </a:p>
          <a:p>
            <a:r>
              <a:rPr lang="en-US" dirty="0"/>
              <a:t>___________________________________________________________________________________</a:t>
            </a:r>
          </a:p>
          <a:p>
            <a:r>
              <a:rPr lang="en-US" dirty="0"/>
              <a:t>___________________________________________________________________________________</a:t>
            </a:r>
          </a:p>
          <a:p>
            <a:r>
              <a:rPr lang="en-US" dirty="0"/>
              <a:t>___________________________________________________________________________________</a:t>
            </a:r>
          </a:p>
          <a:p>
            <a:r>
              <a:rPr lang="en-US" dirty="0" smtClean="0"/>
              <a:t>___________________________________________________________________________________</a:t>
            </a:r>
          </a:p>
          <a:p>
            <a:r>
              <a:rPr lang="en-US" dirty="0" smtClean="0"/>
              <a:t> </a:t>
            </a:r>
            <a:endParaRPr lang="en-US" dirty="0"/>
          </a:p>
        </p:txBody>
      </p:sp>
    </p:spTree>
    <p:extLst>
      <p:ext uri="{BB962C8B-B14F-4D97-AF65-F5344CB8AC3E}">
        <p14:creationId xmlns:p14="http://schemas.microsoft.com/office/powerpoint/2010/main" val="12103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0.70"/>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1 comment: ✍🏼I</a:t>
            </a:r>
            <a:r>
              <a:rPr lang="en-US" cap="none" dirty="0" smtClean="0"/>
              <a:t> would love to see what my students </a:t>
            </a:r>
            <a:br>
              <a:rPr lang="en-US" cap="none" dirty="0" smtClean="0"/>
            </a:br>
            <a:r>
              <a:rPr lang="en-US" cap="none" dirty="0"/>
              <a:t> </a:t>
            </a:r>
            <a:r>
              <a:rPr lang="en-US" cap="none" dirty="0" smtClean="0"/>
              <a:t>       could do if their upper level teachers continued to </a:t>
            </a:r>
            <a:br>
              <a:rPr lang="en-US" cap="none" dirty="0" smtClean="0"/>
            </a:br>
            <a:r>
              <a:rPr lang="en-US" cap="none" dirty="0"/>
              <a:t> </a:t>
            </a:r>
            <a:r>
              <a:rPr lang="en-US" cap="none" dirty="0" smtClean="0"/>
              <a:t>       promote literacy in the content areas.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618518"/>
            <a:ext cx="703429" cy="915421"/>
          </a:xfrm>
        </p:spPr>
      </p:pic>
      <p:sp>
        <p:nvSpPr>
          <p:cNvPr id="6" name="TextBox 5"/>
          <p:cNvSpPr txBox="1"/>
          <p:nvPr/>
        </p:nvSpPr>
        <p:spPr>
          <a:xfrm>
            <a:off x="890753" y="2097088"/>
            <a:ext cx="9260723" cy="369332"/>
          </a:xfrm>
          <a:prstGeom prst="rect">
            <a:avLst/>
          </a:prstGeom>
          <a:noFill/>
        </p:spPr>
        <p:txBody>
          <a:bodyPr wrap="square" rtlCol="0">
            <a:spAutoFit/>
          </a:bodyPr>
          <a:lstStyle/>
          <a:p>
            <a:r>
              <a:rPr lang="en-US" dirty="0" smtClean="0"/>
              <a:t>         LISTEN TO EACH TABLE MEMBER’S COMMENT.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754" y="2097088"/>
            <a:ext cx="602373" cy="602373"/>
          </a:xfrm>
          <a:prstGeom prst="rect">
            <a:avLst/>
          </a:prstGeom>
        </p:spPr>
      </p:pic>
      <p:sp>
        <p:nvSpPr>
          <p:cNvPr id="8" name="TextBox 7"/>
          <p:cNvSpPr txBox="1"/>
          <p:nvPr/>
        </p:nvSpPr>
        <p:spPr>
          <a:xfrm>
            <a:off x="1141413" y="3262610"/>
            <a:ext cx="9687008" cy="3662541"/>
          </a:xfrm>
          <a:prstGeom prst="rect">
            <a:avLst/>
          </a:prstGeom>
          <a:noFill/>
        </p:spPr>
        <p:txBody>
          <a:bodyPr wrap="square" rtlCol="0">
            <a:spAutoFit/>
          </a:bodyPr>
          <a:lstStyle/>
          <a:p>
            <a:r>
              <a:rPr lang="en-US" dirty="0" smtClean="0"/>
              <a:t>As a group generate a statement that incorporates most of the ideas in the form of ONE bullet point to educators K-16, including teacher educators and administrators!  (Secretary?)</a:t>
            </a:r>
          </a:p>
          <a:p>
            <a:endParaRPr lang="en-US" dirty="0" smtClean="0"/>
          </a:p>
          <a:p>
            <a:r>
              <a:rPr lang="en-US" sz="3200" dirty="0" smtClean="0"/>
              <a:t>✍🏼We would like to know if the tried and true strategies for teaching literacy at the lower levels are really carried on through the upper levels. This would include being validated for teaching our students literate, academic thinking. What does it look like?</a:t>
            </a:r>
          </a:p>
          <a:p>
            <a:r>
              <a:rPr lang="en-US" dirty="0" smtClean="0"/>
              <a:t> </a:t>
            </a:r>
            <a:endParaRPr lang="en-US" dirty="0"/>
          </a:p>
        </p:txBody>
      </p:sp>
    </p:spTree>
    <p:extLst>
      <p:ext uri="{BB962C8B-B14F-4D97-AF65-F5344CB8AC3E}">
        <p14:creationId xmlns:p14="http://schemas.microsoft.com/office/powerpoint/2010/main" val="598490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err="1" smtClean="0"/>
              <a:t>ACAdemic</a:t>
            </a:r>
            <a:r>
              <a:rPr lang="en-US" sz="4000" dirty="0" smtClean="0"/>
              <a:t> reading comprehension:</a:t>
            </a:r>
            <a:br>
              <a:rPr lang="en-US" sz="4000" dirty="0" smtClean="0"/>
            </a:br>
            <a:r>
              <a:rPr lang="en-US" sz="4000" dirty="0" smtClean="0"/>
              <a:t>a definition</a:t>
            </a:r>
            <a:endParaRPr lang="en-US" sz="4000" dirty="0"/>
          </a:p>
        </p:txBody>
      </p:sp>
      <p:sp>
        <p:nvSpPr>
          <p:cNvPr id="3" name="Content Placeholder 2"/>
          <p:cNvSpPr>
            <a:spLocks noGrp="1"/>
          </p:cNvSpPr>
          <p:nvPr>
            <p:ph idx="1"/>
          </p:nvPr>
        </p:nvSpPr>
        <p:spPr/>
        <p:txBody>
          <a:bodyPr/>
          <a:lstStyle/>
          <a:p>
            <a:pPr marL="0" indent="0">
              <a:buNone/>
            </a:pPr>
            <a:r>
              <a:rPr lang="en-US" sz="3600" dirty="0" smtClean="0"/>
              <a:t>Reconstructing </a:t>
            </a:r>
            <a:r>
              <a:rPr lang="en-US" sz="3600" dirty="0"/>
              <a:t>the author’s INTENDED message in a way that enables the READER to COMMUNICATE that message UNDERSTANDABLY and ACCEPTABLY in the context of a specific (academic) community </a:t>
            </a:r>
          </a:p>
        </p:txBody>
      </p:sp>
    </p:spTree>
    <p:extLst>
      <p:ext uri="{BB962C8B-B14F-4D97-AF65-F5344CB8AC3E}">
        <p14:creationId xmlns:p14="http://schemas.microsoft.com/office/powerpoint/2010/main" val="17222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4822</TotalTime>
  <Words>1564</Words>
  <Application>Microsoft Macintosh PowerPoint</Application>
  <PresentationFormat>Widescreen</PresentationFormat>
  <Paragraphs>190</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Mangal</vt:lpstr>
      <vt:lpstr>Trebuchet MS</vt:lpstr>
      <vt:lpstr>Tw Cen MT</vt:lpstr>
      <vt:lpstr>Circuit</vt:lpstr>
      <vt:lpstr>TEACHING Reading Comprehension:</vt:lpstr>
      <vt:lpstr>PowerPoint Presentation</vt:lpstr>
      <vt:lpstr>LITERACY:  An unconventional definition</vt:lpstr>
      <vt:lpstr>Literacy ain’t JUST for grade schoolers</vt:lpstr>
      <vt:lpstr>Literacy learning and instruction: standard curriculum</vt:lpstr>
      <vt:lpstr>PREACHIN’ TO THE CHOIR?:  ANY COMMENTS?</vt:lpstr>
      <vt:lpstr>      1 comment:_What kinds of thoughts and feelings         come to mind when you discover your place in the field        of literacy education?__________________________</vt:lpstr>
      <vt:lpstr>      1 comment: ✍🏼I would love to see what my students          could do if their upper level teachers continued to          promote literacy in the content areas.</vt:lpstr>
      <vt:lpstr>ACAdemic reading comprehension: a definition</vt:lpstr>
      <vt:lpstr>Beautiful and neglected mess?</vt:lpstr>
      <vt:lpstr>EFFECTIVE TEACHING strategies</vt:lpstr>
      <vt:lpstr>BUT THE BIGGEST ELEPHANT IN THE CLASSROOOM?</vt:lpstr>
      <vt:lpstr>PowerPoint Presentation</vt:lpstr>
      <vt:lpstr>Pioneering:  the only way to educational reform</vt:lpstr>
      <vt:lpstr>PowerPoint Presentation</vt:lpstr>
      <vt:lpstr>The road to metacognition</vt:lpstr>
      <vt:lpstr>EFFECTIVE reading comprehension TEACHING strategies</vt:lpstr>
      <vt:lpstr>MESSY AND BEAUTIFUL READING COMPREHENSION INSTRUCTIONAL STRATEGIES</vt:lpstr>
      <vt:lpstr>Pre-    WHILE-   post- comprehension strategies</vt:lpstr>
      <vt:lpstr>TODAY’S FOCUS:  PRE-READING COMPREHENSION STRATEGIES</vt:lpstr>
      <vt:lpstr>3 universal METACOGNITIVE principles of teaching pre-reading strategies</vt:lpstr>
      <vt:lpstr>The number one predictor of reading comprehension level  (frustration, instructional and independent)  is appropriate USE OF background knowledge. </vt:lpstr>
      <vt:lpstr>FUN WITH BACKGROUND KNOWLEDGE</vt:lpstr>
      <vt:lpstr>GEORGE’S HAPPY DAY It’s not just about decoding skills! (Blue envelope)</vt:lpstr>
      <vt:lpstr>DISCUSSION QUESTIONS FOR ATTENDEES TO ENCOURAGE PROFESSIONAL DIALGOGUE   1.  How did you feel when I asked you to answer the five questions? 2.  Why do you think you had problems answering the questions? 3.  How does this exercise compare to the reading assignments teachers usually give to students… K-16? 4.  Did you learn to “read” better by reading and answering the comprehension questions? Why or why not? 5.  What kind of information were you RECONSTRUCTING as you read the passage? Was it the correct information or content? 6.  Did this reading exercise help you, the readers, become more literate? If so, how? If not, why not? 7.   Do you think that READING COMPREHENSION should be taught by answering comprehension questions from a reading selection?  Why or why not?  In which types of situations might it be appropriate? 8.  How do you (and your students) know the students have fully comprehended the passage assigned? What kinds of objectives do you give your students for comprehending a reading passage?    9.  How can you make teaching reading comprehension a path to students learning metacognitive and reconstruction skills? </vt:lpstr>
      <vt:lpstr>PREJUDICIAL BACKGROUND KNOWLEDGE (Yellow envelope)</vt:lpstr>
      <vt:lpstr>“DIFFERENTIATED” ASSESSMENT</vt:lpstr>
      <vt:lpstr>PowerPoint Presentation</vt:lpstr>
      <vt:lpstr>Helping children develop metacognition and literacy simultaneously</vt:lpstr>
      <vt:lpstr>When all have finished, pull out the ORANGE page from the envelope. Look at the picture and read the passage again. Be prepared to answer the question, “What happened in your head that made you understand better?”</vt:lpstr>
      <vt:lpstr>DEVELOPING METACOGNITIVE LITERACY</vt:lpstr>
      <vt:lpstr>NO METACOGNITION,  NO COMPREHENSION GROWTH  KNOW METACOGNITION,  KNOW COMPREHENSION GROWTH</vt:lpstr>
      <vt:lpstr>THANK YOU!</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Reading Comprehension:</dc:title>
  <dc:creator>Microsoft Office User</dc:creator>
  <cp:lastModifiedBy>Microsoft Office User</cp:lastModifiedBy>
  <cp:revision>75</cp:revision>
  <cp:lastPrinted>2017-02-28T21:10:03Z</cp:lastPrinted>
  <dcterms:created xsi:type="dcterms:W3CDTF">2017-02-21T20:52:36Z</dcterms:created>
  <dcterms:modified xsi:type="dcterms:W3CDTF">2017-03-24T19:11:24Z</dcterms:modified>
</cp:coreProperties>
</file>