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68" r:id="rId5"/>
    <p:sldId id="259" r:id="rId6"/>
    <p:sldId id="260" r:id="rId7"/>
    <p:sldId id="263" r:id="rId8"/>
    <p:sldId id="261" r:id="rId9"/>
    <p:sldId id="262" r:id="rId10"/>
    <p:sldId id="265" r:id="rId11"/>
    <p:sldId id="266" r:id="rId12"/>
    <p:sldId id="269" r:id="rId13"/>
    <p:sldId id="270" r:id="rId14"/>
    <p:sldId id="267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>
      <p:cViewPr>
        <p:scale>
          <a:sx n="127" d="100"/>
          <a:sy n="127" d="100"/>
        </p:scale>
        <p:origin x="-16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F652-E70B-C34A-BAB0-73FC0F9C74CF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EA96E-C337-CA4D-A351-2DC270B9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2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73219-93CC-984E-8600-B86CDD3D4506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97BF7-A788-7D43-BBD8-A3A81A97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3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3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6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9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45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14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8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4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6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4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7BF7-A788-7D43-BBD8-A3A81A97A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C74-B01F-A444-9567-B1331CCB5C8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661000-3E71-0F4C-A676-833F25356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readingandwritingproject.com/public/themes/rwproject/resources/assessments/spelling/spelling_primary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594" y="-87959"/>
            <a:ext cx="9144000" cy="2718226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Scarborough Reading Rope and </a:t>
            </a:r>
            <a:r>
              <a:rPr lang="en-US" sz="4800" dirty="0" smtClean="0"/>
              <a:t>Guided Reading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2038"/>
            <a:ext cx="9144000" cy="1149619"/>
          </a:xfrm>
        </p:spPr>
        <p:txBody>
          <a:bodyPr>
            <a:noAutofit/>
          </a:bodyPr>
          <a:lstStyle/>
          <a:p>
            <a:r>
              <a:rPr lang="en-US" dirty="0" smtClean="0"/>
              <a:t>Amie Snow</a:t>
            </a:r>
          </a:p>
          <a:p>
            <a:r>
              <a:rPr lang="en-US" dirty="0" err="1" smtClean="0"/>
              <a:t>Ibraham</a:t>
            </a:r>
            <a:r>
              <a:rPr lang="en-US" dirty="0" smtClean="0"/>
              <a:t> Elementary</a:t>
            </a:r>
          </a:p>
          <a:p>
            <a:r>
              <a:rPr lang="en-US" dirty="0" smtClean="0"/>
              <a:t>Forsyth County Reading Association</a:t>
            </a:r>
            <a:endParaRPr lang="en-US" dirty="0" smtClean="0"/>
          </a:p>
          <a:p>
            <a:r>
              <a:rPr lang="en-US" dirty="0" smtClean="0"/>
              <a:t>October 19,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551" y="2782667"/>
            <a:ext cx="5580993" cy="19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021" y="512956"/>
            <a:ext cx="9954592" cy="1392044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Putting It All Together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021" y="1639229"/>
            <a:ext cx="9954591" cy="4271993"/>
          </a:xfrm>
        </p:spPr>
        <p:txBody>
          <a:bodyPr/>
          <a:lstStyle/>
          <a:p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Reading Workshop for Kindergarten </a:t>
            </a:r>
            <a:r>
              <a:rPr lang="mr-IN" sz="2400" dirty="0" smtClean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 5</a:t>
            </a:r>
            <a:r>
              <a:rPr lang="en-US" sz="2400" baseline="30000" dirty="0" smtClean="0">
                <a:latin typeface="Comic Sans MS" charset="0"/>
                <a:ea typeface="Comic Sans MS" charset="0"/>
                <a:cs typeface="Comic Sans MS" charset="0"/>
              </a:rPr>
              <a:t>th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 grade is crucial for developing competent readers. </a:t>
            </a:r>
          </a:p>
          <a:p>
            <a:endParaRPr lang="en-US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 algn="ctr">
              <a:buNone/>
            </a:pPr>
            <a:r>
              <a:rPr lang="en-US" sz="2800" u="sng" dirty="0" smtClean="0">
                <a:latin typeface="Comic Sans MS" charset="0"/>
                <a:ea typeface="Comic Sans MS" charset="0"/>
                <a:cs typeface="Comic Sans MS" charset="0"/>
              </a:rPr>
              <a:t>Kindergarten Workshop Components </a:t>
            </a:r>
          </a:p>
          <a:p>
            <a:pPr lvl="1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Rereading 2 books on the students’ instructional levels</a:t>
            </a:r>
          </a:p>
          <a:p>
            <a:pPr lvl="1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Phonemic Awareness Activity </a:t>
            </a:r>
            <a:r>
              <a:rPr lang="mr-IN" sz="2000" dirty="0" smtClean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 quick activity based on students’ needs</a:t>
            </a:r>
          </a:p>
          <a:p>
            <a:pPr lvl="1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Word Study </a:t>
            </a:r>
            <a:r>
              <a:rPr lang="mr-IN" sz="2000" dirty="0" smtClean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 depending on the students’ instructional levels</a:t>
            </a:r>
          </a:p>
          <a:p>
            <a:pPr lvl="1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Introduce a new book that will be reread the next day</a:t>
            </a:r>
          </a:p>
          <a:p>
            <a:pPr marL="457200" lvl="1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66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719" y="624110"/>
            <a:ext cx="9484893" cy="662079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Putting It All Together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719" y="1567543"/>
            <a:ext cx="9484893" cy="4343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3200" u="sng" baseline="30000" dirty="0" smtClean="0">
                <a:latin typeface="Comic Sans MS" charset="0"/>
                <a:ea typeface="Comic Sans MS" charset="0"/>
                <a:cs typeface="Comic Sans MS" charset="0"/>
              </a:rPr>
              <a:t>st</a:t>
            </a:r>
            <a:r>
              <a:rPr lang="en-US" sz="3200" u="sng" dirty="0" smtClean="0">
                <a:latin typeface="Comic Sans MS" charset="0"/>
                <a:ea typeface="Comic Sans MS" charset="0"/>
                <a:cs typeface="Comic Sans MS" charset="0"/>
              </a:rPr>
              <a:t> grade Workshop Components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Rereading of 3 books on students instructional level 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Phonemic Awareness/Word Study on students’ instructional levels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Introduce a new book to be reread the next day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Model/Shared Writing </a:t>
            </a:r>
          </a:p>
        </p:txBody>
      </p:sp>
    </p:spTree>
    <p:extLst>
      <p:ext uri="{BB962C8B-B14F-4D97-AF65-F5344CB8AC3E}">
        <p14:creationId xmlns:p14="http://schemas.microsoft.com/office/powerpoint/2010/main" val="19364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69" y="352805"/>
            <a:ext cx="8911687" cy="772610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Beginning Reader: Guided Reading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075" y="1420166"/>
            <a:ext cx="9257494" cy="4186813"/>
          </a:xfrm>
        </p:spPr>
        <p:txBody>
          <a:bodyPr/>
          <a:lstStyle/>
          <a:p>
            <a:pPr marL="68580" indent="0">
              <a:buNone/>
              <a:defRPr/>
            </a:pPr>
            <a:r>
              <a:rPr lang="en-US" sz="2400" dirty="0">
                <a:latin typeface="Comic Sans MS" pitchFamily="66" charset="0"/>
              </a:rPr>
              <a:t>Guided Reading: </a:t>
            </a:r>
          </a:p>
          <a:p>
            <a:pPr indent="-274320"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Rereading of 3 books at the students’ instructional level. </a:t>
            </a:r>
          </a:p>
          <a:p>
            <a:pPr lvl="1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ON THE 1</a:t>
            </a:r>
            <a:r>
              <a:rPr lang="en-US" sz="2000" baseline="30000" dirty="0">
                <a:latin typeface="Comic Sans MS" pitchFamily="66" charset="0"/>
              </a:rPr>
              <a:t>st</a:t>
            </a:r>
            <a:r>
              <a:rPr lang="en-US" sz="2000" dirty="0">
                <a:latin typeface="Comic Sans MS" pitchFamily="66" charset="0"/>
              </a:rPr>
              <a:t> DAY OF WORKSHOP:</a:t>
            </a:r>
          </a:p>
          <a:p>
            <a:pPr lvl="2" indent="-274320">
              <a:buFont typeface="Wingdings" pitchFamily="2" charset="2"/>
              <a:buChar char="§"/>
              <a:defRPr/>
            </a:pPr>
            <a:r>
              <a:rPr lang="en-US" sz="2200" dirty="0">
                <a:latin typeface="Comic Sans MS" pitchFamily="66" charset="0"/>
              </a:rPr>
              <a:t>Each book will need to be introduced to the students. To introduce the book, try the following:</a:t>
            </a:r>
          </a:p>
          <a:p>
            <a:pPr lvl="3" indent="-274320">
              <a:buFont typeface="Wingdings" pitchFamily="2" charset="2"/>
              <a:buChar char="§"/>
              <a:defRPr/>
            </a:pPr>
            <a:r>
              <a:rPr lang="en-US" sz="2200" dirty="0">
                <a:latin typeface="Comic Sans MS" pitchFamily="66" charset="0"/>
              </a:rPr>
              <a:t>Quick picture walk</a:t>
            </a:r>
          </a:p>
          <a:p>
            <a:pPr lvl="3" indent="-274320">
              <a:buFont typeface="Wingdings" pitchFamily="2" charset="2"/>
              <a:buChar char="§"/>
              <a:defRPr/>
            </a:pPr>
            <a:r>
              <a:rPr lang="en-US" sz="2200" dirty="0">
                <a:latin typeface="Comic Sans MS" pitchFamily="66" charset="0"/>
              </a:rPr>
              <a:t>Echo reading as a group</a:t>
            </a:r>
          </a:p>
          <a:p>
            <a:pPr lvl="3" indent="-274320">
              <a:buFont typeface="Wingdings" pitchFamily="2" charset="2"/>
              <a:buChar char="§"/>
              <a:defRPr/>
            </a:pPr>
            <a:r>
              <a:rPr lang="en-US" sz="2200" dirty="0">
                <a:latin typeface="Comic Sans MS" pitchFamily="66" charset="0"/>
              </a:rPr>
              <a:t>This should take 15 minutes.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101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1" y="624110"/>
            <a:ext cx="9384411" cy="923336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Beginning Reader: Guided Reading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98" y="1547446"/>
            <a:ext cx="8952331" cy="4403970"/>
          </a:xfrm>
        </p:spPr>
        <p:txBody>
          <a:bodyPr>
            <a:normAutofit/>
          </a:bodyPr>
          <a:lstStyle/>
          <a:p>
            <a:pPr lvl="1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ON the NEXT Day of Workshop and from now on . . . </a:t>
            </a:r>
          </a:p>
          <a:p>
            <a:pPr lvl="2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Echo read a book. </a:t>
            </a:r>
          </a:p>
          <a:p>
            <a:pPr lvl="2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Then have students partner read while you listen to them read aloud. </a:t>
            </a:r>
          </a:p>
          <a:p>
            <a:pPr lvl="2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Move to the next book and echo read, then partner read. </a:t>
            </a:r>
          </a:p>
          <a:p>
            <a:pPr lvl="2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Continue with the 3</a:t>
            </a:r>
            <a:r>
              <a:rPr lang="en-US" sz="2000" baseline="30000" dirty="0">
                <a:latin typeface="Comic Sans MS" pitchFamily="66" charset="0"/>
              </a:rPr>
              <a:t>rd</a:t>
            </a:r>
            <a:r>
              <a:rPr lang="en-US" sz="2000" dirty="0">
                <a:latin typeface="Comic Sans MS" pitchFamily="66" charset="0"/>
              </a:rPr>
              <a:t> book. </a:t>
            </a:r>
          </a:p>
          <a:p>
            <a:pPr lvl="2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ASK BASIC retell questions: </a:t>
            </a:r>
          </a:p>
          <a:p>
            <a:pPr lvl="3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What happened in the beginning?</a:t>
            </a:r>
          </a:p>
          <a:p>
            <a:pPr lvl="3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What happened in the middle?</a:t>
            </a:r>
          </a:p>
          <a:p>
            <a:pPr lvl="3" indent="-274320">
              <a:buFont typeface="Wingdings" pitchFamily="2" charset="2"/>
              <a:buChar char="§"/>
              <a:defRPr/>
            </a:pPr>
            <a:r>
              <a:rPr lang="en-US" sz="2000" dirty="0">
                <a:latin typeface="Comic Sans MS" pitchFamily="66" charset="0"/>
              </a:rPr>
              <a:t>What happened at the end?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075" y="614062"/>
            <a:ext cx="9484893" cy="863046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Putting It All Together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1778557"/>
            <a:ext cx="10328955" cy="4139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latin typeface="Comic Sans MS" charset="0"/>
                <a:ea typeface="Comic Sans MS" charset="0"/>
                <a:cs typeface="Comic Sans MS" charset="0"/>
              </a:rPr>
              <a:t>Late-1</a:t>
            </a:r>
            <a:r>
              <a:rPr lang="en-US" sz="2800" u="sng" baseline="30000" dirty="0">
                <a:latin typeface="Comic Sans MS" charset="0"/>
                <a:ea typeface="Comic Sans MS" charset="0"/>
                <a:cs typeface="Comic Sans MS" charset="0"/>
              </a:rPr>
              <a:t>st</a:t>
            </a:r>
            <a:r>
              <a:rPr lang="en-US" sz="2800" u="sng" dirty="0">
                <a:latin typeface="Comic Sans MS" charset="0"/>
                <a:ea typeface="Comic Sans MS" charset="0"/>
                <a:cs typeface="Comic Sans MS" charset="0"/>
              </a:rPr>
              <a:t> grade </a:t>
            </a:r>
            <a:r>
              <a:rPr lang="mr-IN" sz="2800" u="sng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2800" u="sng" dirty="0">
                <a:latin typeface="Comic Sans MS" charset="0"/>
                <a:ea typeface="Comic Sans MS" charset="0"/>
                <a:cs typeface="Comic Sans MS" charset="0"/>
              </a:rPr>
              <a:t> 2</a:t>
            </a:r>
            <a:r>
              <a:rPr lang="en-US" sz="2800" u="sng" baseline="30000" dirty="0">
                <a:latin typeface="Comic Sans MS" charset="0"/>
                <a:ea typeface="Comic Sans MS" charset="0"/>
                <a:cs typeface="Comic Sans MS" charset="0"/>
              </a:rPr>
              <a:t>nd</a:t>
            </a:r>
            <a:r>
              <a:rPr lang="en-US" sz="2800" u="sng" dirty="0">
                <a:latin typeface="Comic Sans MS" charset="0"/>
                <a:ea typeface="Comic Sans MS" charset="0"/>
                <a:cs typeface="Comic Sans MS" charset="0"/>
              </a:rPr>
              <a:t> grade Workshop Components </a:t>
            </a:r>
            <a:endParaRPr lang="en-US" sz="2600" u="sng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Guided Reading in instructional level texts with more sophisticated attention to comprehension 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Word Study based on the Qualitative Spelling Inventory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Fluency Work (if needed)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Writing around text </a:t>
            </a:r>
          </a:p>
        </p:txBody>
      </p:sp>
    </p:spTree>
    <p:extLst>
      <p:ext uri="{BB962C8B-B14F-4D97-AF65-F5344CB8AC3E}">
        <p14:creationId xmlns:p14="http://schemas.microsoft.com/office/powerpoint/2010/main" val="164095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66" y="634159"/>
            <a:ext cx="8911687" cy="1280890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Directed Reading and Thinking Activity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4" y="1781907"/>
            <a:ext cx="10298810" cy="3835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DRTA requires active, creative decision-making from both student and teacher as they read a story together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 DRTA fosters reading comprehension as a process that a reader goes through each time he or she reads a text. 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 DRTA teaches a student to make logical hypotheses about a text based on the evidence in a story.</a:t>
            </a:r>
          </a:p>
        </p:txBody>
      </p:sp>
    </p:spTree>
    <p:extLst>
      <p:ext uri="{BB962C8B-B14F-4D97-AF65-F5344CB8AC3E}">
        <p14:creationId xmlns:p14="http://schemas.microsoft.com/office/powerpoint/2010/main" val="795556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cap="all" dirty="0">
                <a:latin typeface="Comic Sans MS" charset="0"/>
                <a:ea typeface="Comic Sans MS" charset="0"/>
                <a:cs typeface="Comic Sans MS" charset="0"/>
              </a:rPr>
              <a:t>Planning a DRTA:  Step One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dirty="0">
                <a:latin typeface="Comic Sans MS" charset="0"/>
                <a:ea typeface="Comic Sans MS" charset="0"/>
                <a:cs typeface="Comic Sans MS" charset="0"/>
              </a:rPr>
            </a:b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512" y="2029767"/>
            <a:ext cx="10359100" cy="329585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Read 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the story through from beginning to end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 DRTA must be carefully planned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cap="all" dirty="0">
                <a:latin typeface="Comic Sans MS" charset="0"/>
                <a:ea typeface="Comic Sans MS" charset="0"/>
                <a:cs typeface="Comic Sans MS" charset="0"/>
              </a:rPr>
              <a:t>Planning a DRTA:  Step Two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3200" dirty="0">
                <a:latin typeface="Comic Sans MS" charset="0"/>
                <a:ea typeface="Comic Sans MS" charset="0"/>
                <a:cs typeface="Comic Sans MS" charset="0"/>
              </a:rPr>
            </a:b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335" y="1597688"/>
            <a:ext cx="10188278" cy="4313534"/>
          </a:xfrm>
        </p:spPr>
        <p:txBody>
          <a:bodyPr/>
          <a:lstStyle/>
          <a:p>
            <a:pPr fontAlgn="base"/>
            <a:r>
              <a:rPr lang="en-US" sz="2400" dirty="0" smtClean="0"/>
              <a:t>Go </a:t>
            </a:r>
            <a:r>
              <a:rPr lang="en-US" sz="2400" dirty="0"/>
              <a:t>back through the story and choose appropriate stopping points.</a:t>
            </a:r>
          </a:p>
          <a:p>
            <a:pPr lvl="0" fontAlgn="base"/>
            <a:r>
              <a:rPr lang="en-US" sz="2400" dirty="0"/>
              <a:t>The number of stopping points will vary, depending on length of story, ability of child, density of ideas, and other factors.</a:t>
            </a:r>
          </a:p>
          <a:p>
            <a:pPr lvl="0" fontAlgn="base"/>
            <a:r>
              <a:rPr lang="en-US" sz="2400" dirty="0"/>
              <a:t>Choose the stopping points by reflecting on the following questions.</a:t>
            </a:r>
          </a:p>
          <a:p>
            <a:pPr lvl="2" fontAlgn="base"/>
            <a:r>
              <a:rPr lang="en-US" sz="2000" dirty="0"/>
              <a:t>At what point in the story am I able to anticipate an important upcoming event?</a:t>
            </a:r>
          </a:p>
          <a:p>
            <a:pPr lvl="2" fontAlgn="base"/>
            <a:r>
              <a:rPr lang="en-US" sz="2000" dirty="0"/>
              <a:t>Why am I able to do so?</a:t>
            </a:r>
          </a:p>
          <a:p>
            <a:pPr lvl="2" fontAlgn="base"/>
            <a:r>
              <a:rPr lang="en-US" sz="2000" dirty="0"/>
              <a:t>What information have I read that is triggering the anticipation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809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cap="all" dirty="0">
                <a:latin typeface="Comic Sans MS" charset="0"/>
                <a:ea typeface="Comic Sans MS" charset="0"/>
                <a:cs typeface="Comic Sans MS" charset="0"/>
              </a:rPr>
              <a:t>Planning a DRTA:  Step Three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2400" dirty="0">
                <a:latin typeface="Comic Sans MS" charset="0"/>
                <a:ea typeface="Comic Sans MS" charset="0"/>
                <a:cs typeface="Comic Sans MS" charset="0"/>
              </a:rPr>
            </a:b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592" y="1597687"/>
            <a:ext cx="9033468" cy="4491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all" dirty="0"/>
              <a:t> </a:t>
            </a:r>
            <a:endParaRPr lang="en-US" sz="1200" dirty="0"/>
          </a:p>
          <a:p>
            <a:pPr lvl="0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Plan questions to be asked at the stopping points.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Include comprehension questions. </a:t>
            </a:r>
          </a:p>
          <a:p>
            <a:pPr lvl="2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To check the child’s understanding of important events in story.</a:t>
            </a:r>
          </a:p>
          <a:p>
            <a:pPr lvl="2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You may ask child to retell what happened in the section just read.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Include a prediction question.</a:t>
            </a:r>
          </a:p>
          <a:p>
            <a:pPr lvl="2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do you think will happen next? </a:t>
            </a:r>
          </a:p>
          <a:p>
            <a:pPr lvl="2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Why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do you predict that?”</a:t>
            </a:r>
          </a:p>
          <a:p>
            <a:pPr lvl="2"/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Do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you want to keep or change the prediction you made earlier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89211"/>
            <a:ext cx="8419170" cy="100361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The Simple View of Reading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8597" y="1092821"/>
            <a:ext cx="9094564" cy="5257406"/>
          </a:xfrm>
        </p:spPr>
      </p:pic>
      <p:sp>
        <p:nvSpPr>
          <p:cNvPr id="5" name="TextBox 4"/>
          <p:cNvSpPr txBox="1"/>
          <p:nvPr/>
        </p:nvSpPr>
        <p:spPr>
          <a:xfrm>
            <a:off x="8329961" y="6350227"/>
            <a:ext cx="283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Gough &amp; </a:t>
            </a:r>
            <a:r>
              <a:rPr lang="en-US" dirty="0" err="1" smtClean="0"/>
              <a:t>Tumner</a:t>
            </a:r>
            <a:r>
              <a:rPr lang="en-US" dirty="0" smtClean="0"/>
              <a:t>, 1986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4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1053" y="434898"/>
            <a:ext cx="10380446" cy="5839002"/>
          </a:xfrm>
        </p:spPr>
      </p:pic>
    </p:spTree>
    <p:extLst>
      <p:ext uri="{BB962C8B-B14F-4D97-AF65-F5344CB8AC3E}">
        <p14:creationId xmlns:p14="http://schemas.microsoft.com/office/powerpoint/2010/main" val="7587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30" y="80386"/>
            <a:ext cx="11113477" cy="6430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Creating the Rope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251" y="1306285"/>
            <a:ext cx="9576079" cy="52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8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865" y="624110"/>
            <a:ext cx="9454748" cy="128089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omic Sans MS" charset="0"/>
                <a:ea typeface="Comic Sans MS" charset="0"/>
                <a:cs typeface="Comic Sans MS" charset="0"/>
              </a:rPr>
              <a:t>How do we ensure our instruction supports this model?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766" y="2152184"/>
            <a:ext cx="9530846" cy="375903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charset="0"/>
                <a:ea typeface="Comic Sans MS" charset="0"/>
                <a:cs typeface="Comic Sans MS" charset="0"/>
              </a:rPr>
              <a:t>Word Recognition in the Early Grades</a:t>
            </a:r>
          </a:p>
          <a:p>
            <a:pPr lvl="1"/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Phonemic Awareness Activities</a:t>
            </a:r>
          </a:p>
          <a:p>
            <a:pPr lvl="1"/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Exposure to LOTS of Patterned Text</a:t>
            </a:r>
          </a:p>
          <a:p>
            <a:pPr lvl="1"/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Instructional Level Word Study</a:t>
            </a:r>
          </a:p>
        </p:txBody>
      </p:sp>
    </p:spTree>
    <p:extLst>
      <p:ext uri="{BB962C8B-B14F-4D97-AF65-F5344CB8AC3E}">
        <p14:creationId xmlns:p14="http://schemas.microsoft.com/office/powerpoint/2010/main" val="29625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9363"/>
          </a:xfrm>
        </p:spPr>
        <p:txBody>
          <a:bodyPr/>
          <a:lstStyle/>
          <a:p>
            <a:pPr algn="ctr"/>
            <a:r>
              <a:rPr lang="en-US" sz="4400" dirty="0" smtClean="0">
                <a:latin typeface="Comic Sans MS" charset="0"/>
                <a:ea typeface="Comic Sans MS" charset="0"/>
                <a:cs typeface="Comic Sans MS" charset="0"/>
              </a:rPr>
              <a:t>Phonemic Awareness Activities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66" y="1583473"/>
            <a:ext cx="9988046" cy="432774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Activities that focus on sound awareness should happen daily in kinder, 1</a:t>
            </a:r>
            <a:r>
              <a:rPr lang="en-US" sz="2800" baseline="30000" dirty="0" smtClean="0">
                <a:latin typeface="Comic Sans MS" charset="0"/>
                <a:ea typeface="Comic Sans MS" charset="0"/>
                <a:cs typeface="Comic Sans MS" charset="0"/>
              </a:rPr>
              <a:t>st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grade and even into 2</a:t>
            </a:r>
            <a:r>
              <a:rPr lang="en-US" sz="2800" baseline="30000" dirty="0" smtClean="0">
                <a:latin typeface="Comic Sans MS" charset="0"/>
                <a:ea typeface="Comic Sans MS" charset="0"/>
                <a:cs typeface="Comic Sans MS" charset="0"/>
              </a:rPr>
              <a:t>nd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and 3</a:t>
            </a:r>
            <a:r>
              <a:rPr lang="en-US" sz="2800" baseline="30000" dirty="0" smtClean="0">
                <a:latin typeface="Comic Sans MS" charset="0"/>
                <a:ea typeface="Comic Sans MS" charset="0"/>
                <a:cs typeface="Comic Sans MS" charset="0"/>
              </a:rPr>
              <a:t>rd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grade. </a:t>
            </a:r>
          </a:p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A solid understanding on how sounds work to develop words to develop sentences is CRUCIAL for students to be able to see the connection between sound and print.</a:t>
            </a:r>
          </a:p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These activities aren’t just fillers for downtime in the classroom </a:t>
            </a:r>
            <a:r>
              <a:rPr lang="mr-IN" sz="2800" dirty="0" smtClean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they should be activities chosen and used with purpose.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4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Phonemic Awareness Activities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859" y="1706137"/>
            <a:ext cx="9597753" cy="4205085"/>
          </a:xfrm>
        </p:spPr>
        <p:txBody>
          <a:bodyPr/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These activities should progress from: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Listening activities 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Rhyming activities 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Word and Sentence Awareness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Syllable Awareness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Initial and Final Sound Awareness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Phonemic Awareness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Mapping Sounds to Letters and Spellings</a:t>
            </a:r>
          </a:p>
          <a:p>
            <a:pPr lvl="1"/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944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Exposure to Patterned Text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380" y="1527717"/>
            <a:ext cx="9854232" cy="4605454"/>
          </a:xfrm>
        </p:spPr>
        <p:txBody>
          <a:bodyPr/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Beginning Reader Lesson Plan</a:t>
            </a:r>
          </a:p>
          <a:p>
            <a:pPr lvl="1"/>
            <a:r>
              <a:rPr lang="en-US" sz="2400" u="sng" dirty="0" smtClean="0">
                <a:latin typeface="Comic Sans MS" charset="0"/>
                <a:ea typeface="Comic Sans MS" charset="0"/>
                <a:cs typeface="Comic Sans MS" charset="0"/>
              </a:rPr>
              <a:t>Rereading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 leveled books based on students’ instructional levels to:</a:t>
            </a:r>
          </a:p>
          <a:p>
            <a:pPr lvl="2"/>
            <a:r>
              <a:rPr lang="en-US" sz="2200" dirty="0" smtClean="0">
                <a:latin typeface="Comic Sans MS" charset="0"/>
                <a:ea typeface="Comic Sans MS" charset="0"/>
                <a:cs typeface="Comic Sans MS" charset="0"/>
              </a:rPr>
              <a:t>build a solid sight word vocabulary</a:t>
            </a:r>
          </a:p>
          <a:p>
            <a:pPr lvl="2"/>
            <a:r>
              <a:rPr lang="en-US" sz="2200" dirty="0" smtClean="0">
                <a:latin typeface="Comic Sans MS" charset="0"/>
                <a:ea typeface="Comic Sans MS" charset="0"/>
                <a:cs typeface="Comic Sans MS" charset="0"/>
              </a:rPr>
              <a:t>begin to understand sentence structure </a:t>
            </a:r>
          </a:p>
          <a:p>
            <a:pPr lvl="2"/>
            <a:r>
              <a:rPr lang="en-US" sz="2200" dirty="0" smtClean="0">
                <a:latin typeface="Comic Sans MS" charset="0"/>
                <a:ea typeface="Comic Sans MS" charset="0"/>
                <a:cs typeface="Comic Sans MS" charset="0"/>
              </a:rPr>
              <a:t>continue understanding concept of word. </a:t>
            </a:r>
          </a:p>
          <a:p>
            <a:pPr lvl="1"/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Beginning readers must have multiple opportunities EVERY single day in simple text at their instructional level.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Instructional Level Word Study	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35" y="1538866"/>
            <a:ext cx="10961648" cy="495114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Qualitative Spelling Inventory </a:t>
            </a:r>
            <a:r>
              <a:rPr lang="mr-IN" sz="2800" dirty="0" smtClean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Beginning in mid to late kindergarten, a spelling inventory can offer insight into a student’s word study needs. </a:t>
            </a:r>
          </a:p>
          <a:p>
            <a:pPr lvl="1"/>
            <a:r>
              <a:rPr lang="en-US" sz="2600" dirty="0">
                <a:latin typeface="Comic Sans MS" charset="0"/>
                <a:ea typeface="Comic Sans MS" charset="0"/>
                <a:cs typeface="Comic Sans MS" charset="0"/>
                <a:hlinkClick r:id="rId3"/>
              </a:rPr>
              <a:t>http://</a:t>
            </a:r>
            <a:r>
              <a:rPr lang="en-US" sz="2600" dirty="0" smtClean="0">
                <a:latin typeface="Comic Sans MS" charset="0"/>
                <a:ea typeface="Comic Sans MS" charset="0"/>
                <a:cs typeface="Comic Sans MS" charset="0"/>
                <a:hlinkClick r:id="rId3"/>
              </a:rPr>
              <a:t>readingandwritingproject.com/public/themes/rwproject/resources/assessments/spelling/spelling_primary.pdf</a:t>
            </a:r>
            <a:endParaRPr lang="en-US" sz="26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The spelling inventory guides instruction so students are taught word study in an organized, developmentally appropriate way. </a:t>
            </a:r>
          </a:p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Word sorts that match a student’s instructional need will help them learn and develop their own knowledge of how words work.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8231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2752</TotalTime>
  <Words>767</Words>
  <Application>Microsoft Macintosh PowerPoint</Application>
  <PresentationFormat>Widescreen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 Gothic</vt:lpstr>
      <vt:lpstr>Comic Sans MS</vt:lpstr>
      <vt:lpstr>Wingdings</vt:lpstr>
      <vt:lpstr>Wingdings 3</vt:lpstr>
      <vt:lpstr>Arial</vt:lpstr>
      <vt:lpstr>Wisp</vt:lpstr>
      <vt:lpstr>The Scarborough Reading Rope and Guided Reading</vt:lpstr>
      <vt:lpstr>The Simple View of Reading</vt:lpstr>
      <vt:lpstr>PowerPoint Presentation</vt:lpstr>
      <vt:lpstr> Creating the Rope</vt:lpstr>
      <vt:lpstr>How do we ensure our instruction supports this model?</vt:lpstr>
      <vt:lpstr>Phonemic Awareness Activities</vt:lpstr>
      <vt:lpstr>Phonemic Awareness Activities </vt:lpstr>
      <vt:lpstr>Exposure to Patterned Text</vt:lpstr>
      <vt:lpstr>Instructional Level Word Study </vt:lpstr>
      <vt:lpstr>Putting It All Together</vt:lpstr>
      <vt:lpstr>Putting It All Together </vt:lpstr>
      <vt:lpstr>Beginning Reader: Guided Reading</vt:lpstr>
      <vt:lpstr>Beginning Reader: Guided Reading</vt:lpstr>
      <vt:lpstr>Putting It All Together </vt:lpstr>
      <vt:lpstr>Directed Reading and Thinking Activity</vt:lpstr>
      <vt:lpstr>Planning a DRTA:  Step One </vt:lpstr>
      <vt:lpstr>Planning a DRTA:  Step Two </vt:lpstr>
      <vt:lpstr>Planning a DRTA:  Step Three 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Scarborough Reading Rope and Word Recognition in the Early Grades</dc:title>
  <dc:creator>absnow@wsfcs.k12.nc.us</dc:creator>
  <cp:lastModifiedBy>absnow@wsfcs.k12.nc.us</cp:lastModifiedBy>
  <cp:revision>22</cp:revision>
  <cp:lastPrinted>2017-10-19T13:02:55Z</cp:lastPrinted>
  <dcterms:created xsi:type="dcterms:W3CDTF">2017-08-05T12:25:34Z</dcterms:created>
  <dcterms:modified xsi:type="dcterms:W3CDTF">2017-10-19T20:46:55Z</dcterms:modified>
</cp:coreProperties>
</file>